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257" r:id="rId4"/>
    <p:sldId id="258" r:id="rId5"/>
    <p:sldId id="275" r:id="rId6"/>
    <p:sldId id="276" r:id="rId7"/>
    <p:sldId id="260" r:id="rId8"/>
    <p:sldId id="262" r:id="rId9"/>
    <p:sldId id="278" r:id="rId10"/>
    <p:sldId id="280" r:id="rId11"/>
    <p:sldId id="282" r:id="rId12"/>
    <p:sldId id="264" r:id="rId13"/>
    <p:sldId id="265" r:id="rId14"/>
    <p:sldId id="284" r:id="rId15"/>
    <p:sldId id="286" r:id="rId16"/>
    <p:sldId id="288" r:id="rId17"/>
    <p:sldId id="290" r:id="rId18"/>
    <p:sldId id="291" r:id="rId19"/>
    <p:sldId id="293" r:id="rId20"/>
    <p:sldId id="294" r:id="rId21"/>
    <p:sldId id="270" r:id="rId22"/>
    <p:sldId id="29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F7FFE8-57A3-40DC-9E41-FE37801C6606}" type="datetimeFigureOut">
              <a:rPr lang="en-US" smtClean="0"/>
              <a:t>10/6/2025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4DC694-35A6-4C98-B384-F0A152DE1FA4}" type="slidenum">
              <a:rPr lang="en-US" smtClean="0"/>
              <a:t>‹#›</a:t>
            </a:fld>
            <a:endParaRPr lang="en-US" dirty="0"/>
          </a:p>
        </p:txBody>
      </p:sp>
    </p:spTree>
    <p:extLst>
      <p:ext uri="{BB962C8B-B14F-4D97-AF65-F5344CB8AC3E}">
        <p14:creationId xmlns:p14="http://schemas.microsoft.com/office/powerpoint/2010/main" val="3261630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04DC694-35A6-4C98-B384-F0A152DE1FA4}" type="slidenum">
              <a:rPr lang="en-US" smtClean="0"/>
              <a:t>2</a:t>
            </a:fld>
            <a:endParaRPr lang="en-US" dirty="0"/>
          </a:p>
        </p:txBody>
      </p:sp>
    </p:spTree>
    <p:extLst>
      <p:ext uri="{BB962C8B-B14F-4D97-AF65-F5344CB8AC3E}">
        <p14:creationId xmlns:p14="http://schemas.microsoft.com/office/powerpoint/2010/main" val="10187985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8F866E2-4AC2-48AD-88D7-5A518F367017}" type="slidenum">
              <a:rPr lang="en-US" smtClean="0"/>
              <a:t>14</a:t>
            </a:fld>
            <a:endParaRPr lang="en-US" dirty="0"/>
          </a:p>
        </p:txBody>
      </p:sp>
    </p:spTree>
    <p:extLst>
      <p:ext uri="{BB962C8B-B14F-4D97-AF65-F5344CB8AC3E}">
        <p14:creationId xmlns:p14="http://schemas.microsoft.com/office/powerpoint/2010/main" val="28583011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642E2-38A0-A90F-5045-7DA1E75606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345EEE1-9029-C509-22A1-528E7DBB719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63B368E-17E8-F80F-532A-AD3300D63A1E}"/>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5" name="Footer Placeholder 4">
            <a:extLst>
              <a:ext uri="{FF2B5EF4-FFF2-40B4-BE49-F238E27FC236}">
                <a16:creationId xmlns:a16="http://schemas.microsoft.com/office/drawing/2014/main" id="{A2F664E2-DD2C-2AB8-6865-82064254EA6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FAF7138-C5F7-FCAC-50D3-B25CEB19C1D0}"/>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2831692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0A4D7-0306-95B1-1919-F2D93FC54B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B66954-7A82-47E8-BA66-E6D983E50C2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3B7F38-ABA9-3AC1-57DD-561C7B670E04}"/>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5" name="Footer Placeholder 4">
            <a:extLst>
              <a:ext uri="{FF2B5EF4-FFF2-40B4-BE49-F238E27FC236}">
                <a16:creationId xmlns:a16="http://schemas.microsoft.com/office/drawing/2014/main" id="{DF28A40A-002D-D54C-6567-37FDCD6A6B5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88A8085-1C5F-97A1-DF7C-5A4F545B2009}"/>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874302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95358-9E48-8183-425A-541178D4957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4948B84-4EF3-3A89-C6D9-0329B11F690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4A369C-450A-F642-649B-DF5FE3F4E636}"/>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5" name="Footer Placeholder 4">
            <a:extLst>
              <a:ext uri="{FF2B5EF4-FFF2-40B4-BE49-F238E27FC236}">
                <a16:creationId xmlns:a16="http://schemas.microsoft.com/office/drawing/2014/main" id="{E3AEBB46-381A-6D82-41F3-24420DE5FA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D941199-4DC2-4D79-5789-C780F537548F}"/>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2103861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64B6B-5A7B-62AD-D104-8B4B966408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8198F3D-D8A6-E525-C614-C01C3D80C64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474D337-CB44-D3AB-8870-29B16F7B6E8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66E57E-76DC-020A-F4D7-292E62761EAE}"/>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6" name="Footer Placeholder 5">
            <a:extLst>
              <a:ext uri="{FF2B5EF4-FFF2-40B4-BE49-F238E27FC236}">
                <a16:creationId xmlns:a16="http://schemas.microsoft.com/office/drawing/2014/main" id="{A5677053-4CBC-BB1A-9479-11590D3642A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BC8151A-724A-D3B8-ADD1-60434BBBCA6A}"/>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429299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FDC72-BA6D-A667-44CA-82EC37398A2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EB41284-CE57-D8E6-5FCC-5EFE2BBA07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BFF1EB3-D9C6-CC42-99C4-D20FB93A8AC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2D8C3BB-2219-1F54-FFF7-5A33800179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304AF8-0E2C-CE05-F500-C6EB762085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9CA123-4F73-2954-BF56-1D265C76E5C3}"/>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8" name="Footer Placeholder 7">
            <a:extLst>
              <a:ext uri="{FF2B5EF4-FFF2-40B4-BE49-F238E27FC236}">
                <a16:creationId xmlns:a16="http://schemas.microsoft.com/office/drawing/2014/main" id="{FBCF02BB-988E-5F52-E015-B41C79FB1C6A}"/>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5CA49A2-138A-C7B3-D10D-DBDE22B2A3A2}"/>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3665376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C5F27-03D1-2427-810C-64FC4BB7818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B16CE0F-0A61-011F-4FA7-0E28E9A9E43A}"/>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4" name="Footer Placeholder 3">
            <a:extLst>
              <a:ext uri="{FF2B5EF4-FFF2-40B4-BE49-F238E27FC236}">
                <a16:creationId xmlns:a16="http://schemas.microsoft.com/office/drawing/2014/main" id="{00E5155D-8986-C227-2911-33A8DF000E3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9DCE1-FAC2-7722-DAD9-EA318AD6DEF0}"/>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3967225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4B37C2-65AB-E38B-EA45-E6F586F6CEE9}"/>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3" name="Footer Placeholder 2">
            <a:extLst>
              <a:ext uri="{FF2B5EF4-FFF2-40B4-BE49-F238E27FC236}">
                <a16:creationId xmlns:a16="http://schemas.microsoft.com/office/drawing/2014/main" id="{58FC5246-1FDC-3237-A0AC-895B0374F34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2873FD17-BF19-D82D-E224-81B6FF65F1EA}"/>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4002139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E339F-2933-AAB6-BE36-B8E2D8A844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281FC06-BBAE-7900-5F88-9F87C8AB7C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EB605C8-846F-8E7A-32AE-8A884C50B7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9B2D713-6D29-A68F-7A48-570A215EE934}"/>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6" name="Footer Placeholder 5">
            <a:extLst>
              <a:ext uri="{FF2B5EF4-FFF2-40B4-BE49-F238E27FC236}">
                <a16:creationId xmlns:a16="http://schemas.microsoft.com/office/drawing/2014/main" id="{65C5D3AE-CCF7-18E2-D3ED-3F64782C91D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D2BD849-8BAC-E2E3-AC87-D8DEEC190ACE}"/>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3013694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2AC89-EE76-AAA0-62FD-0D624AECFE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FA4DE1E-CCF6-A5BB-0A38-6544F5AF99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12222F6-28D0-6C88-1422-7EE83AF8CB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1661A0-5A26-3AA7-DDFC-53A40873AFFF}"/>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6" name="Footer Placeholder 5">
            <a:extLst>
              <a:ext uri="{FF2B5EF4-FFF2-40B4-BE49-F238E27FC236}">
                <a16:creationId xmlns:a16="http://schemas.microsoft.com/office/drawing/2014/main" id="{B67455C1-351B-EC66-C58B-DEEBC4ECD6A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552B53E-36A7-3A2D-2923-9F6ABEC7A7D4}"/>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4251028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788B2-09E4-DE47-41A3-11157011FBC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B7D9F8-D441-477B-1F08-2F01335562F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B16A48-9C3D-5877-D142-6BD4A2633BB5}"/>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5" name="Footer Placeholder 4">
            <a:extLst>
              <a:ext uri="{FF2B5EF4-FFF2-40B4-BE49-F238E27FC236}">
                <a16:creationId xmlns:a16="http://schemas.microsoft.com/office/drawing/2014/main" id="{6775CD9D-63D6-CCFB-F354-49DD7EAB46B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7CEC72D-31BF-D1E8-5E82-87DD6061A0D2}"/>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354232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364873-0907-9F7B-C7C2-3BA08D05345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D2A5F83-06FA-FFE5-C561-F58B234721D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25497E-DE93-041B-F46E-DEACDE4339E5}"/>
              </a:ext>
            </a:extLst>
          </p:cNvPr>
          <p:cNvSpPr>
            <a:spLocks noGrp="1"/>
          </p:cNvSpPr>
          <p:nvPr>
            <p:ph type="dt" sz="half" idx="10"/>
          </p:nvPr>
        </p:nvSpPr>
        <p:spPr/>
        <p:txBody>
          <a:bodyPr/>
          <a:lstStyle/>
          <a:p>
            <a:fld id="{AA163701-E0DE-461B-A523-F696FC45D91E}" type="datetimeFigureOut">
              <a:rPr lang="en-US" smtClean="0"/>
              <a:t>10/6/2025</a:t>
            </a:fld>
            <a:endParaRPr lang="en-US" dirty="0"/>
          </a:p>
        </p:txBody>
      </p:sp>
      <p:sp>
        <p:nvSpPr>
          <p:cNvPr id="5" name="Footer Placeholder 4">
            <a:extLst>
              <a:ext uri="{FF2B5EF4-FFF2-40B4-BE49-F238E27FC236}">
                <a16:creationId xmlns:a16="http://schemas.microsoft.com/office/drawing/2014/main" id="{10A7833C-842D-5780-5E95-3F3530CBC1D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20F60A2-5C4C-2764-2B47-07CBFB1B4B51}"/>
              </a:ext>
            </a:extLst>
          </p:cNvPr>
          <p:cNvSpPr>
            <a:spLocks noGrp="1"/>
          </p:cNvSpPr>
          <p:nvPr>
            <p:ph type="sldNum" sz="quarter" idx="12"/>
          </p:nvPr>
        </p:nvSpPr>
        <p:spPr/>
        <p:txBody>
          <a:bodyPr/>
          <a:lstStyle/>
          <a:p>
            <a:fld id="{1DB80197-F037-46D8-8B48-019A1548B5DA}" type="slidenum">
              <a:rPr lang="en-US" smtClean="0"/>
              <a:t>‹#›</a:t>
            </a:fld>
            <a:endParaRPr lang="en-US" dirty="0"/>
          </a:p>
        </p:txBody>
      </p:sp>
    </p:spTree>
    <p:extLst>
      <p:ext uri="{BB962C8B-B14F-4D97-AF65-F5344CB8AC3E}">
        <p14:creationId xmlns:p14="http://schemas.microsoft.com/office/powerpoint/2010/main" val="54765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17D260-6A5F-C4A9-00C4-EBBF2F268F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1665DFA-A54E-2ECD-DC34-D68ED25582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D2B079-F150-8464-9541-30F11AE621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A163701-E0DE-461B-A523-F696FC45D91E}" type="datetimeFigureOut">
              <a:rPr lang="en-US" smtClean="0"/>
              <a:t>10/6/2025</a:t>
            </a:fld>
            <a:endParaRPr lang="en-US" dirty="0"/>
          </a:p>
        </p:txBody>
      </p:sp>
      <p:sp>
        <p:nvSpPr>
          <p:cNvPr id="5" name="Footer Placeholder 4">
            <a:extLst>
              <a:ext uri="{FF2B5EF4-FFF2-40B4-BE49-F238E27FC236}">
                <a16:creationId xmlns:a16="http://schemas.microsoft.com/office/drawing/2014/main" id="{0EB8E83E-9F23-BBC1-3CBE-88875AB59C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664D880F-CE36-B7EF-59FA-A7B93290DC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DB80197-F037-46D8-8B48-019A1548B5DA}" type="slidenum">
              <a:rPr lang="en-US" smtClean="0"/>
              <a:t>‹#›</a:t>
            </a:fld>
            <a:endParaRPr lang="en-US" dirty="0"/>
          </a:p>
        </p:txBody>
      </p:sp>
    </p:spTree>
    <p:extLst>
      <p:ext uri="{BB962C8B-B14F-4D97-AF65-F5344CB8AC3E}">
        <p14:creationId xmlns:p14="http://schemas.microsoft.com/office/powerpoint/2010/main" val="8821934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paula@feelaliveandwell.com" TargetMode="External"/><Relationship Id="rId1" Type="http://schemas.openxmlformats.org/officeDocument/2006/relationships/slideLayout" Target="../slideLayouts/slideLayout1.xml"/><Relationship Id="rId5" Type="http://schemas.openxmlformats.org/officeDocument/2006/relationships/image" Target="cid:E64FFE3B-541E-42A9-BE9E-3121DE0286D9" TargetMode="Externa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cid:22E1FBCE-57DA-4469-8EE3-066F31F9A8F0"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cid:A051566A-3404-40F5-9936-A89DCD4219B4"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cid:2C96B2B4-7AE1-40D3-9D3F-985749E41B54"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cid:E0546BEA-F4A6-4025-B4BC-EE9C3CA849DC"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B1DA0C7-FBE0-35BE-7FA7-5648A471B237}"/>
              </a:ext>
            </a:extLst>
          </p:cNvPr>
          <p:cNvSpPr>
            <a:spLocks noGrp="1"/>
          </p:cNvSpPr>
          <p:nvPr>
            <p:ph type="subTitle" idx="1"/>
          </p:nvPr>
        </p:nvSpPr>
        <p:spPr>
          <a:xfrm>
            <a:off x="4480630" y="3116889"/>
            <a:ext cx="7624284" cy="3654026"/>
          </a:xfrm>
        </p:spPr>
        <p:txBody>
          <a:bodyPr>
            <a:noAutofit/>
          </a:bodyPr>
          <a:lstStyle/>
          <a:p>
            <a:r>
              <a:rPr lang="en-US" sz="6000" b="1" dirty="0"/>
              <a:t>Top 3 Power Habits</a:t>
            </a:r>
            <a:endParaRPr lang="en-US" sz="6000" dirty="0"/>
          </a:p>
          <a:p>
            <a:endParaRPr lang="en-US" dirty="0"/>
          </a:p>
          <a:p>
            <a:endParaRPr lang="en-US" b="1" dirty="0"/>
          </a:p>
          <a:p>
            <a:r>
              <a:rPr lang="en-US" b="1" dirty="0"/>
              <a:t>              </a:t>
            </a:r>
            <a:endParaRPr lang="en-US" dirty="0"/>
          </a:p>
          <a:p>
            <a:r>
              <a:rPr lang="en-US" dirty="0"/>
              <a:t>Paula Ruiz, MS, RD, LDN </a:t>
            </a:r>
          </a:p>
          <a:p>
            <a:r>
              <a:rPr lang="en-US" sz="2000" u="sng" dirty="0">
                <a:hlinkClick r:id="rId2"/>
              </a:rPr>
              <a:t>paula@feelaliveandwell.com</a:t>
            </a:r>
            <a:r>
              <a:rPr lang="en-US" sz="2000" dirty="0"/>
              <a:t> | (225)938-4802</a:t>
            </a:r>
          </a:p>
        </p:txBody>
      </p:sp>
      <p:pic>
        <p:nvPicPr>
          <p:cNvPr id="4" name="Picture 3">
            <a:extLst>
              <a:ext uri="{FF2B5EF4-FFF2-40B4-BE49-F238E27FC236}">
                <a16:creationId xmlns:a16="http://schemas.microsoft.com/office/drawing/2014/main" id="{C12AC401-75BA-6442-CC63-2978F9E232D8}"/>
              </a:ext>
            </a:extLst>
          </p:cNvPr>
          <p:cNvPicPr>
            <a:picLocks noChangeAspect="1"/>
          </p:cNvPicPr>
          <p:nvPr/>
        </p:nvPicPr>
        <p:blipFill>
          <a:blip r:embed="rId3" r:link="rId5">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0" y="0"/>
            <a:ext cx="4567716" cy="6858000"/>
          </a:xfrm>
          <a:prstGeom prst="rect">
            <a:avLst/>
          </a:prstGeom>
          <a:noFill/>
          <a:ln>
            <a:noFill/>
          </a:ln>
        </p:spPr>
      </p:pic>
    </p:spTree>
    <p:extLst>
      <p:ext uri="{BB962C8B-B14F-4D97-AF65-F5344CB8AC3E}">
        <p14:creationId xmlns:p14="http://schemas.microsoft.com/office/powerpoint/2010/main" val="423370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2" name="Picture 3" descr="A chain around the brain and intestine&#10;&#10;AI-generated content may be incorrect.">
            <a:extLst>
              <a:ext uri="{FF2B5EF4-FFF2-40B4-BE49-F238E27FC236}">
                <a16:creationId xmlns:a16="http://schemas.microsoft.com/office/drawing/2014/main" id="{9FA94BEA-650D-C994-BBBD-0CA55E51C0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5177" r="11152" b="2"/>
          <a:stretch>
            <a:fillRect/>
          </a:stretch>
        </p:blipFill>
        <p:spPr bwMode="auto">
          <a:xfrm>
            <a:off x="0" y="0"/>
            <a:ext cx="8171924"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9" name="Rectangle 205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2082C38-8B5B-E31F-2223-6C8753A3A677}"/>
              </a:ext>
            </a:extLst>
          </p:cNvPr>
          <p:cNvSpPr>
            <a:spLocks noChangeArrowheads="1"/>
          </p:cNvSpPr>
          <p:nvPr/>
        </p:nvSpPr>
        <p:spPr bwMode="auto">
          <a:xfrm>
            <a:off x="8288815" y="473662"/>
            <a:ext cx="2985071" cy="22860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0" fontAlgn="base">
              <a:lnSpc>
                <a:spcPct val="90000"/>
              </a:lnSpc>
              <a:spcBef>
                <a:spcPct val="0"/>
              </a:spcBef>
              <a:spcAft>
                <a:spcPts val="600"/>
              </a:spcAft>
              <a:buClrTx/>
              <a:buSzTx/>
              <a:tabLst/>
            </a:pPr>
            <a:r>
              <a:rPr kumimoji="0" lang="en-US" altLang="en-US" sz="4000" b="1" i="0" u="none" strike="noStrike" cap="none" normalizeH="0" baseline="0" dirty="0">
                <a:ln>
                  <a:noFill/>
                </a:ln>
                <a:effectLst/>
                <a:latin typeface="+mj-lt"/>
                <a:ea typeface="+mj-ea"/>
                <a:cs typeface="+mj-cs"/>
              </a:rPr>
              <a:t>Why Habits </a:t>
            </a:r>
          </a:p>
          <a:p>
            <a:pPr marL="0" marR="0" lvl="0" indent="0" fontAlgn="base">
              <a:lnSpc>
                <a:spcPct val="90000"/>
              </a:lnSpc>
              <a:spcBef>
                <a:spcPct val="0"/>
              </a:spcBef>
              <a:spcAft>
                <a:spcPts val="600"/>
              </a:spcAft>
              <a:buClrTx/>
              <a:buSzTx/>
              <a:tabLst/>
            </a:pPr>
            <a:r>
              <a:rPr kumimoji="0" lang="en-US" altLang="en-US" sz="4000" b="1" i="0" u="none" strike="noStrike" cap="none" normalizeH="0" baseline="0" dirty="0">
                <a:ln>
                  <a:noFill/>
                </a:ln>
                <a:effectLst/>
                <a:latin typeface="+mj-lt"/>
                <a:ea typeface="+mj-ea"/>
                <a:cs typeface="+mj-cs"/>
              </a:rPr>
              <a:t>Matter More</a:t>
            </a:r>
          </a:p>
          <a:p>
            <a:pPr marL="0" marR="0" lvl="0" indent="0" fontAlgn="base">
              <a:lnSpc>
                <a:spcPct val="90000"/>
              </a:lnSpc>
              <a:spcBef>
                <a:spcPct val="0"/>
              </a:spcBef>
              <a:spcAft>
                <a:spcPts val="600"/>
              </a:spcAft>
              <a:buClrTx/>
              <a:buSzTx/>
              <a:tabLst/>
            </a:pPr>
            <a:r>
              <a:rPr kumimoji="0" lang="en-US" altLang="en-US" sz="4000" b="1" i="0" u="none" strike="noStrike" cap="none" normalizeH="0" baseline="0" dirty="0">
                <a:ln>
                  <a:noFill/>
                </a:ln>
                <a:effectLst/>
                <a:latin typeface="+mj-lt"/>
                <a:ea typeface="+mj-ea"/>
                <a:cs typeface="+mj-cs"/>
              </a:rPr>
              <a:t>After 50:</a:t>
            </a:r>
            <a:endParaRPr kumimoji="0" lang="en-US" altLang="en-US" sz="4000" b="0" i="0" u="none" strike="noStrike" cap="none" normalizeH="0" baseline="0" dirty="0">
              <a:ln>
                <a:noFill/>
              </a:ln>
              <a:effectLst/>
              <a:latin typeface="+mj-lt"/>
              <a:ea typeface="+mj-ea"/>
              <a:cs typeface="+mj-cs"/>
            </a:endParaRPr>
          </a:p>
          <a:p>
            <a:pPr marL="0" marR="0" lvl="0" indent="0" fontAlgn="base">
              <a:lnSpc>
                <a:spcPct val="90000"/>
              </a:lnSpc>
              <a:spcBef>
                <a:spcPct val="0"/>
              </a:spcBef>
              <a:spcAft>
                <a:spcPts val="600"/>
              </a:spcAft>
              <a:buClrTx/>
              <a:buSzTx/>
              <a:tabLst/>
            </a:pPr>
            <a:endParaRPr kumimoji="0" lang="en-US" altLang="en-US" sz="4000" b="0" i="0" u="none" strike="noStrike" cap="none" normalizeH="0" baseline="0" dirty="0">
              <a:ln>
                <a:noFill/>
              </a:ln>
              <a:effectLst/>
              <a:latin typeface="+mj-lt"/>
              <a:ea typeface="+mj-ea"/>
              <a:cs typeface="+mj-cs"/>
            </a:endParaRPr>
          </a:p>
        </p:txBody>
      </p:sp>
      <p:sp>
        <p:nvSpPr>
          <p:cNvPr id="7" name="Rectangle 6">
            <a:extLst>
              <a:ext uri="{FF2B5EF4-FFF2-40B4-BE49-F238E27FC236}">
                <a16:creationId xmlns:a16="http://schemas.microsoft.com/office/drawing/2014/main" id="{AA83954F-7897-E891-C7D6-5F7246736986}"/>
              </a:ext>
            </a:extLst>
          </p:cNvPr>
          <p:cNvSpPr>
            <a:spLocks noChangeArrowheads="1"/>
          </p:cNvSpPr>
          <p:nvPr/>
        </p:nvSpPr>
        <p:spPr bwMode="auto">
          <a:xfrm>
            <a:off x="8099241" y="2372344"/>
            <a:ext cx="3972819" cy="437700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200" b="0" i="0" u="none" strike="noStrike" cap="none" normalizeH="0" baseline="0" dirty="0">
                <a:ln>
                  <a:noFill/>
                </a:ln>
                <a:effectLst/>
                <a:latin typeface="+mn-lt"/>
              </a:rPr>
              <a:t>After 50, changes in digestion, hydration and metabolism are common.  </a:t>
            </a:r>
          </a:p>
          <a:p>
            <a:pPr marR="0" lvl="0" eaLnBrk="1" fontAlgn="base" hangingPunct="1">
              <a:lnSpc>
                <a:spcPct val="90000"/>
              </a:lnSpc>
              <a:spcBef>
                <a:spcPct val="0"/>
              </a:spcBef>
              <a:spcAft>
                <a:spcPts val="600"/>
              </a:spcAft>
              <a:buClrTx/>
              <a:buSzTx/>
              <a:tabLst/>
            </a:pPr>
            <a:endParaRPr kumimoji="0" lang="en-US" altLang="en-US" sz="800" b="0" i="0" u="none" strike="noStrike" cap="none" normalizeH="0" baseline="0" dirty="0">
              <a:ln>
                <a:noFill/>
              </a:ln>
              <a:effectLst/>
              <a:latin typeface="+mn-lt"/>
            </a:endParaRPr>
          </a:p>
          <a:p>
            <a:pPr marL="0" marR="0" lvl="0" indent="-228600"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200" b="0" i="0" u="none" strike="noStrike" cap="none" normalizeH="0" baseline="0" dirty="0">
                <a:ln>
                  <a:noFill/>
                </a:ln>
                <a:effectLst/>
                <a:latin typeface="+mn-lt"/>
              </a:rPr>
              <a:t>Many chronic issues-fatigue, weight gain, poor digestion and brain fog- are linked to daily habits.</a:t>
            </a:r>
          </a:p>
          <a:p>
            <a:pPr marR="0" lvl="0" eaLnBrk="1" fontAlgn="base" hangingPunct="1">
              <a:lnSpc>
                <a:spcPct val="90000"/>
              </a:lnSpc>
              <a:spcBef>
                <a:spcPct val="0"/>
              </a:spcBef>
              <a:spcAft>
                <a:spcPts val="600"/>
              </a:spcAft>
              <a:buClrTx/>
              <a:buSzTx/>
              <a:tabLst/>
            </a:pPr>
            <a:endParaRPr kumimoji="0" lang="en-US" altLang="en-US" sz="800" b="0" i="0" u="none" strike="noStrike" cap="none" normalizeH="0" baseline="0" dirty="0">
              <a:ln>
                <a:noFill/>
              </a:ln>
              <a:effectLst/>
              <a:latin typeface="+mn-lt"/>
            </a:endParaRPr>
          </a:p>
          <a:p>
            <a:pPr marL="0" marR="0" lvl="0" indent="-228600" eaLnBrk="1" fontAlgn="base" hangingPunct="1">
              <a:lnSpc>
                <a:spcPct val="90000"/>
              </a:lnSpc>
              <a:spcBef>
                <a:spcPct val="0"/>
              </a:spcBef>
              <a:spcAft>
                <a:spcPts val="600"/>
              </a:spcAft>
              <a:buClrTx/>
              <a:buSzTx/>
              <a:buFont typeface="Arial" panose="020B0604020202020204" pitchFamily="34" charset="0"/>
              <a:buChar char="•"/>
              <a:tabLst/>
            </a:pPr>
            <a:r>
              <a:rPr kumimoji="0" lang="en-US" altLang="en-US" sz="2200" b="1" i="0" u="none" strike="noStrike" cap="none" normalizeH="0" baseline="0" dirty="0">
                <a:ln>
                  <a:noFill/>
                </a:ln>
                <a:effectLst/>
                <a:latin typeface="+mn-lt"/>
              </a:rPr>
              <a:t>The good news?</a:t>
            </a:r>
            <a:r>
              <a:rPr kumimoji="0" lang="en-US" altLang="en-US" sz="2200" b="0" i="0" u="none" strike="noStrike" cap="none" normalizeH="0" baseline="0" dirty="0">
                <a:ln>
                  <a:noFill/>
                </a:ln>
                <a:effectLst/>
                <a:latin typeface="+mn-lt"/>
              </a:rPr>
              <a:t> You can improve your quality of life with a few simple changes- </a:t>
            </a:r>
            <a:r>
              <a:rPr kumimoji="0" lang="en-US" altLang="en-US" sz="2200" b="0" i="1" u="none" strike="noStrike" cap="none" normalizeH="0" baseline="0" dirty="0">
                <a:ln>
                  <a:noFill/>
                </a:ln>
                <a:effectLst/>
                <a:latin typeface="+mn-lt"/>
              </a:rPr>
              <a:t>at any age!</a:t>
            </a:r>
            <a:r>
              <a:rPr kumimoji="0" lang="en-US" altLang="en-US" sz="2200" b="0" i="0" u="none" strike="noStrike" cap="none" normalizeH="0" baseline="0" dirty="0">
                <a:ln>
                  <a:noFill/>
                </a:ln>
                <a:effectLst/>
                <a:latin typeface="+mn-lt"/>
              </a:rPr>
              <a:t> </a:t>
            </a:r>
          </a:p>
        </p:txBody>
      </p:sp>
    </p:spTree>
    <p:extLst>
      <p:ext uri="{BB962C8B-B14F-4D97-AF65-F5344CB8AC3E}">
        <p14:creationId xmlns:p14="http://schemas.microsoft.com/office/powerpoint/2010/main" val="4257445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BCF33939-A055-FEA8-6EF1-8B7E650AEAD0}"/>
              </a:ext>
            </a:extLst>
          </p:cNvPr>
          <p:cNvSpPr>
            <a:spLocks noChangeArrowheads="1"/>
          </p:cNvSpPr>
          <p:nvPr/>
        </p:nvSpPr>
        <p:spPr bwMode="auto">
          <a:xfrm>
            <a:off x="378190" y="456686"/>
            <a:ext cx="11352893" cy="384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1" i="0" u="none" strike="noStrike" cap="none" normalizeH="0" baseline="0" dirty="0">
              <a:ln>
                <a:noFill/>
              </a:ln>
              <a:solidFill>
                <a:schemeClr val="tx1"/>
              </a:solidFill>
              <a:effectLst/>
              <a:latin typeface="TimesNewRomanPS-BoldMT" charset="0"/>
              <a:ea typeface="Aptos" panose="020B0004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chemeClr val="tx1"/>
                </a:solidFill>
                <a:effectLst/>
                <a:latin typeface="TimesNewRomanPS-BoldMT" charset="0"/>
                <a:ea typeface="Aptos" panose="020B0004020202020204" pitchFamily="34" charset="0"/>
                <a:cs typeface="Times New Roman" panose="02020603050405020304" pitchFamily="18" charset="0"/>
              </a:rPr>
              <a:t>Habit #1: </a:t>
            </a:r>
            <a:r>
              <a:rPr kumimoji="0" lang="en-US" altLang="en-US" sz="3200" b="1" i="0" u="none" strike="noStrike" cap="none" normalizeH="0" baseline="0" dirty="0">
                <a:ln>
                  <a:noFill/>
                </a:ln>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Take 5-6 Slows Breaths Before Each Meal</a:t>
            </a:r>
            <a:endParaRPr kumimoji="0" lang="en-US" altLang="en-US" sz="3200" b="0" i="0" u="none" strike="noStrike" cap="none" normalizeH="0" baseline="0" dirty="0">
              <a:ln>
                <a:noFill/>
              </a:ln>
              <a:solidFill>
                <a:schemeClr val="tx1"/>
              </a:solidFill>
              <a:effectLst/>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1" i="0"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1" i="0"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1" i="0"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200" b="1" dirty="0">
                <a:latin typeface="Helvetica" panose="020B0604020202020204" pitchFamily="34" charset="0"/>
                <a:ea typeface="Aptos" panose="020B0004020202020204" pitchFamily="34" charset="0"/>
                <a:cs typeface="Aptos" panose="020B0004020202020204" pitchFamily="34" charset="0"/>
              </a:rPr>
              <a:t>				</a:t>
            </a:r>
            <a:r>
              <a:rPr kumimoji="0" lang="en-US" altLang="en-US" sz="2200" b="1" i="0"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rPr>
              <a:t>WHY?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200" b="1" dirty="0">
                <a:latin typeface="Helvetica" panose="020B0604020202020204" pitchFamily="34" charset="0"/>
                <a:ea typeface="Aptos" panose="020B0004020202020204" pitchFamily="34" charset="0"/>
                <a:cs typeface="Aptos" panose="020B00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1" i="0"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rPr>
              <a:t>				</a:t>
            </a:r>
            <a:r>
              <a:rPr kumimoji="0" lang="en-US" altLang="en-US" sz="2200" b="0" i="0"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rPr>
              <a:t>Most people eat while stressed or distracted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200" dirty="0">
                <a:latin typeface="Helvetica" panose="020B0604020202020204" pitchFamily="34" charset="0"/>
                <a:ea typeface="Aptos" panose="020B0004020202020204" pitchFamily="34" charset="0"/>
                <a:cs typeface="Aptos" panose="020B00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0" i="0"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rPr>
              <a:t>				7/10 are in a chronic state of stress</a:t>
            </a:r>
            <a:endParaRPr kumimoji="0" lang="en-US" altLang="en-US" sz="2200" b="0" i="0" u="none" strike="noStrike" cap="none" normalizeH="0" baseline="0" dirty="0">
              <a:ln>
                <a:noFill/>
              </a:ln>
              <a:solidFill>
                <a:schemeClr val="tx1"/>
              </a:solidFill>
              <a:effectLst/>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tx1"/>
              </a:solidFill>
              <a:effectLst/>
            </a:endParaRPr>
          </a:p>
        </p:txBody>
      </p:sp>
      <p:pic>
        <p:nvPicPr>
          <p:cNvPr id="3073" name="Picture 12" descr="IMG_9578.JPG">
            <a:extLst>
              <a:ext uri="{FF2B5EF4-FFF2-40B4-BE49-F238E27FC236}">
                <a16:creationId xmlns:a16="http://schemas.microsoft.com/office/drawing/2014/main" id="{DEF80ED8-1CA7-6C6F-4B81-165BEBB8B6FE}"/>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200411" y="1763144"/>
            <a:ext cx="2348331" cy="229722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76A23519-44D5-472D-B043-92E03154187B}"/>
              </a:ext>
            </a:extLst>
          </p:cNvPr>
          <p:cNvSpPr>
            <a:spLocks noChangeArrowheads="1"/>
          </p:cNvSpPr>
          <p:nvPr/>
        </p:nvSpPr>
        <p:spPr bwMode="auto">
          <a:xfrm>
            <a:off x="498764" y="4234053"/>
            <a:ext cx="11232319"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342900" algn="l"/>
              </a:tabLst>
              <a:defRPr>
                <a:solidFill>
                  <a:schemeClr val="tx1"/>
                </a:solidFill>
                <a:latin typeface="Arial" panose="020B0604020202020204" pitchFamily="34" charset="0"/>
              </a:defRPr>
            </a:lvl1pPr>
            <a:lvl2pPr eaLnBrk="0" fontAlgn="base" hangingPunct="0">
              <a:spcBef>
                <a:spcPct val="0"/>
              </a:spcBef>
              <a:spcAft>
                <a:spcPct val="0"/>
              </a:spcAft>
              <a:tabLst>
                <a:tab pos="342900" algn="l"/>
              </a:tabLst>
              <a:defRPr>
                <a:solidFill>
                  <a:schemeClr val="tx1"/>
                </a:solidFill>
                <a:latin typeface="Arial" panose="020B0604020202020204" pitchFamily="34" charset="0"/>
              </a:defRPr>
            </a:lvl2pPr>
            <a:lvl3pPr eaLnBrk="0" fontAlgn="base" hangingPunct="0">
              <a:spcBef>
                <a:spcPct val="0"/>
              </a:spcBef>
              <a:spcAft>
                <a:spcPct val="0"/>
              </a:spcAft>
              <a:tabLst>
                <a:tab pos="342900" algn="l"/>
              </a:tabLst>
              <a:defRPr>
                <a:solidFill>
                  <a:schemeClr val="tx1"/>
                </a:solidFill>
                <a:latin typeface="Arial" panose="020B0604020202020204" pitchFamily="34" charset="0"/>
              </a:defRPr>
            </a:lvl3pPr>
            <a:lvl4pPr eaLnBrk="0" fontAlgn="base" hangingPunct="0">
              <a:spcBef>
                <a:spcPct val="0"/>
              </a:spcBef>
              <a:spcAft>
                <a:spcPct val="0"/>
              </a:spcAft>
              <a:tabLst>
                <a:tab pos="342900" algn="l"/>
              </a:tabLst>
              <a:defRPr>
                <a:solidFill>
                  <a:schemeClr val="tx1"/>
                </a:solidFill>
                <a:latin typeface="Arial" panose="020B0604020202020204" pitchFamily="34" charset="0"/>
              </a:defRPr>
            </a:lvl4pPr>
            <a:lvl5pPr eaLnBrk="0" fontAlgn="base" hangingPunct="0">
              <a:spcBef>
                <a:spcPct val="0"/>
              </a:spcBef>
              <a:spcAft>
                <a:spcPct val="0"/>
              </a:spcAft>
              <a:tabLst>
                <a:tab pos="342900" algn="l"/>
              </a:tabLst>
              <a:defRPr>
                <a:solidFill>
                  <a:schemeClr val="tx1"/>
                </a:solidFill>
                <a:latin typeface="Arial" panose="020B0604020202020204" pitchFamily="34" charset="0"/>
              </a:defRPr>
            </a:lvl5pPr>
            <a:lvl6pPr eaLnBrk="0" fontAlgn="base" hangingPunct="0">
              <a:spcBef>
                <a:spcPct val="0"/>
              </a:spcBef>
              <a:spcAft>
                <a:spcPct val="0"/>
              </a:spcAft>
              <a:tabLst>
                <a:tab pos="342900" algn="l"/>
              </a:tabLst>
              <a:defRPr>
                <a:solidFill>
                  <a:schemeClr val="tx1"/>
                </a:solidFill>
                <a:latin typeface="Arial" panose="020B0604020202020204" pitchFamily="34" charset="0"/>
              </a:defRPr>
            </a:lvl6pPr>
            <a:lvl7pPr eaLnBrk="0" fontAlgn="base" hangingPunct="0">
              <a:spcBef>
                <a:spcPct val="0"/>
              </a:spcBef>
              <a:spcAft>
                <a:spcPct val="0"/>
              </a:spcAft>
              <a:tabLst>
                <a:tab pos="342900" algn="l"/>
              </a:tabLst>
              <a:defRPr>
                <a:solidFill>
                  <a:schemeClr val="tx1"/>
                </a:solidFill>
                <a:latin typeface="Arial" panose="020B0604020202020204" pitchFamily="34" charset="0"/>
              </a:defRPr>
            </a:lvl7pPr>
            <a:lvl8pPr eaLnBrk="0" fontAlgn="base" hangingPunct="0">
              <a:spcBef>
                <a:spcPct val="0"/>
              </a:spcBef>
              <a:spcAft>
                <a:spcPct val="0"/>
              </a:spcAft>
              <a:tabLst>
                <a:tab pos="342900" algn="l"/>
              </a:tabLst>
              <a:defRPr>
                <a:solidFill>
                  <a:schemeClr val="tx1"/>
                </a:solidFill>
                <a:latin typeface="Arial" panose="020B0604020202020204" pitchFamily="34" charset="0"/>
              </a:defRPr>
            </a:lvl8pPr>
            <a:lvl9pPr eaLnBrk="0" fontAlgn="base" hangingPunct="0">
              <a:spcBef>
                <a:spcPct val="0"/>
              </a:spcBef>
              <a:spcAft>
                <a:spcPct val="0"/>
              </a:spcAft>
              <a:tabLst>
                <a:tab pos="342900" algn="l"/>
              </a:tabLs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tab pos="342900" algn="l"/>
              </a:tabLst>
            </a:pPr>
            <a:r>
              <a:rPr kumimoji="0" lang="en-US" altLang="en-US" sz="2200" b="0" i="0" u="none" strike="noStrike" cap="none" normalizeH="0" baseline="0" dirty="0">
                <a:ln>
                  <a:noFill/>
                </a:ln>
                <a:solidFill>
                  <a:schemeClr val="tx1"/>
                </a:solidFill>
                <a:effectLst/>
                <a:latin typeface="+mn-lt"/>
                <a:ea typeface="Aptos" panose="020B0004020202020204" pitchFamily="34" charset="0"/>
                <a:cs typeface="Times New Roman" panose="02020603050405020304" pitchFamily="18" charset="0"/>
              </a:rPr>
              <a:t>Your body </a:t>
            </a:r>
            <a:r>
              <a:rPr kumimoji="0" lang="en-US" altLang="en-US" sz="2200" b="0" i="0" u="none" strike="noStrike" cap="none" normalizeH="0" baseline="0" dirty="0">
                <a:ln>
                  <a:noFill/>
                </a:ln>
                <a:solidFill>
                  <a:schemeClr val="tx1"/>
                </a:solidFill>
                <a:effectLst/>
                <a:latin typeface="+mn-lt"/>
                <a:ea typeface="Times New Roman" panose="02020603050405020304" pitchFamily="18" charset="0"/>
                <a:cs typeface="Aptos" panose="020B0004020202020204" pitchFamily="34" charset="0"/>
              </a:rPr>
              <a:t>diverts energy away from digestion to prepare for “fight or flight”, shutting down </a:t>
            </a:r>
            <a:r>
              <a:rPr kumimoji="0" lang="en-US" altLang="en-US" sz="2200" b="0" i="0" u="none" strike="noStrike" cap="none" normalizeH="0" baseline="0" dirty="0">
                <a:ln>
                  <a:noFill/>
                </a:ln>
                <a:solidFill>
                  <a:schemeClr val="tx1"/>
                </a:solidFill>
                <a:effectLst/>
                <a:latin typeface="+mn-lt"/>
                <a:ea typeface="Aptos" panose="020B0004020202020204" pitchFamily="34" charset="0"/>
                <a:cs typeface="Times New Roman" panose="02020603050405020304" pitchFamily="18" charset="0"/>
              </a:rPr>
              <a:t>70% of your digestive capacity. </a:t>
            </a:r>
            <a:r>
              <a:rPr kumimoji="0" lang="en-US" altLang="en-US" sz="2200" b="0" i="1" u="none" strike="noStrike" cap="none" normalizeH="0" baseline="0" dirty="0">
                <a:ln>
                  <a:noFill/>
                </a:ln>
                <a:solidFill>
                  <a:schemeClr val="tx1"/>
                </a:solidFill>
                <a:effectLst/>
                <a:latin typeface="+mn-lt"/>
                <a:ea typeface="Times New Roman" panose="02020603050405020304" pitchFamily="18" charset="0"/>
                <a:cs typeface="Aptos" panose="020B0004020202020204" pitchFamily="34" charset="0"/>
              </a:rPr>
              <a:t>(Source: Harvard Health Publishing). </a:t>
            </a:r>
          </a:p>
          <a:p>
            <a:pPr marL="0" marR="0" lvl="0" indent="0" algn="l" defTabSz="914400" rtl="0" eaLnBrk="0" fontAlgn="base" latinLnBrk="0" hangingPunct="0">
              <a:lnSpc>
                <a:spcPct val="100000"/>
              </a:lnSpc>
              <a:spcBef>
                <a:spcPct val="0"/>
              </a:spcBef>
              <a:spcAft>
                <a:spcPct val="0"/>
              </a:spcAft>
              <a:buClrTx/>
              <a:buSzTx/>
              <a:buFontTx/>
              <a:buNone/>
              <a:tabLst>
                <a:tab pos="342900" algn="l"/>
              </a:tabLst>
            </a:pPr>
            <a:endParaRPr kumimoji="0" lang="en-US" altLang="en-US" sz="2200" b="0" i="0" u="none" strike="noStrike" cap="none" normalizeH="0" baseline="0" dirty="0">
              <a:ln>
                <a:noFill/>
              </a:ln>
              <a:solidFill>
                <a:schemeClr val="tx1"/>
              </a:solidFill>
              <a:effectLst/>
              <a:latin typeface="+mn-lt"/>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tabLst>
                <a:tab pos="342900" algn="l"/>
              </a:tabLst>
            </a:pPr>
            <a:r>
              <a:rPr kumimoji="0" lang="en-US" altLang="en-US" sz="2200" b="0" i="0" u="none" strike="noStrike" cap="none" normalizeH="0" baseline="0" dirty="0">
                <a:ln>
                  <a:noFill/>
                </a:ln>
                <a:solidFill>
                  <a:schemeClr val="tx1"/>
                </a:solidFill>
                <a:effectLst/>
                <a:latin typeface="+mn-lt"/>
                <a:ea typeface="Aptos" panose="020B0004020202020204" pitchFamily="34" charset="0"/>
                <a:cs typeface="Times New Roman" panose="02020603050405020304" pitchFamily="18" charset="0"/>
              </a:rPr>
              <a:t>Deep breathing turns off your fight or flight stress response. It signals your nervous system to reallocate blood flow back to your digestive organs so your body rest, digest, and heal itself properly.  </a:t>
            </a:r>
            <a:endParaRPr kumimoji="0" lang="en-US" altLang="en-US" sz="2200" b="0" i="0" u="none" strike="noStrike" cap="none" normalizeH="0" baseline="0" dirty="0">
              <a:ln>
                <a:noFill/>
              </a:ln>
              <a:solidFill>
                <a:schemeClr val="tx1"/>
              </a:solidFill>
              <a:effectLst/>
              <a:latin typeface="+mn-lt"/>
            </a:endParaRPr>
          </a:p>
        </p:txBody>
      </p:sp>
    </p:spTree>
    <p:extLst>
      <p:ext uri="{BB962C8B-B14F-4D97-AF65-F5344CB8AC3E}">
        <p14:creationId xmlns:p14="http://schemas.microsoft.com/office/powerpoint/2010/main" val="3593858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2" name="Rectangle 410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097" name="Picture 13" descr="IMG_9579.PNG">
            <a:extLst>
              <a:ext uri="{FF2B5EF4-FFF2-40B4-BE49-F238E27FC236}">
                <a16:creationId xmlns:a16="http://schemas.microsoft.com/office/drawing/2014/main" id="{3B8D979C-399D-4494-8B1D-6FBC71094C98}"/>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t="3182" r="1" b="25896"/>
          <a:stretch>
            <a:fillRect/>
          </a:stretch>
        </p:blipFill>
        <p:spPr bwMode="auto">
          <a:xfrm>
            <a:off x="1" y="10"/>
            <a:ext cx="7815942" cy="6857990"/>
          </a:xfrm>
          <a:prstGeom prst="rect">
            <a:avLst/>
          </a:prstGeom>
          <a:noFill/>
          <a:extLst>
            <a:ext uri="{909E8E84-426E-40DD-AFC4-6F175D3DCCD1}">
              <a14:hiddenFill xmlns:a14="http://schemas.microsoft.com/office/drawing/2010/main">
                <a:solidFill>
                  <a:srgbClr val="FFFFFF"/>
                </a:solidFill>
              </a14:hiddenFill>
            </a:ext>
          </a:extLst>
        </p:spPr>
      </p:pic>
      <p:sp>
        <p:nvSpPr>
          <p:cNvPr id="4104" name="Rectangle 410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9573CAF-F4FE-D34C-58C6-EA50B0A14CF8}"/>
              </a:ext>
            </a:extLst>
          </p:cNvPr>
          <p:cNvSpPr>
            <a:spLocks noGrp="1"/>
          </p:cNvSpPr>
          <p:nvPr>
            <p:ph type="title"/>
          </p:nvPr>
        </p:nvSpPr>
        <p:spPr>
          <a:xfrm>
            <a:off x="7531610" y="365125"/>
            <a:ext cx="3822189" cy="1899912"/>
          </a:xfrm>
        </p:spPr>
        <p:txBody>
          <a:bodyPr>
            <a:normAutofit/>
          </a:bodyPr>
          <a:lstStyle/>
          <a:p>
            <a:pPr marL="0" marR="0" lvl="0" indent="0" defTabSz="914400" rtl="0" eaLnBrk="0" fontAlgn="base" latinLnBrk="0" hangingPunct="0">
              <a:spcBef>
                <a:spcPct val="0"/>
              </a:spcBef>
              <a:spcAft>
                <a:spcPct val="0"/>
              </a:spcAft>
              <a:buClrTx/>
              <a:buSzTx/>
              <a:buFontTx/>
              <a:buNone/>
              <a:tabLst/>
            </a:pPr>
            <a:r>
              <a:rPr kumimoji="0" lang="en-US" altLang="en-US" sz="3700" b="1" i="0" u="none" strike="noStrike" cap="none" normalizeH="0" baseline="0" dirty="0">
                <a:ln>
                  <a:noFill/>
                </a:ln>
                <a:effectLst/>
                <a:latin typeface="TimesNewRomanPS-BoldMT" charset="0"/>
                <a:ea typeface="Aptos" panose="020B0004020202020204" pitchFamily="34" charset="0"/>
                <a:cs typeface="Times New Roman" panose="02020603050405020304" pitchFamily="18" charset="0"/>
              </a:rPr>
              <a:t>Deep Breathing = Quick Nervous System Reset </a:t>
            </a:r>
            <a:endParaRPr kumimoji="0" lang="en-US" altLang="en-US" sz="3700" b="0" i="0" u="none" strike="noStrike" cap="none" normalizeH="0" baseline="0" dirty="0">
              <a:ln>
                <a:noFill/>
              </a:ln>
              <a:effectLst/>
              <a:ea typeface="Aptos" panose="020B0004020202020204" pitchFamily="34" charset="0"/>
              <a:cs typeface="Aptos" panose="020B0004020202020204" pitchFamily="34" charset="0"/>
            </a:endParaRPr>
          </a:p>
          <a:p>
            <a:pPr marL="0" marR="0" lvl="0" indent="0" defTabSz="914400" rtl="0" eaLnBrk="0" fontAlgn="base" latinLnBrk="0" hangingPunct="0">
              <a:spcBef>
                <a:spcPct val="0"/>
              </a:spcBef>
              <a:spcAft>
                <a:spcPct val="0"/>
              </a:spcAft>
              <a:buClrTx/>
              <a:buSzTx/>
              <a:buFontTx/>
              <a:buNone/>
              <a:tabLst/>
            </a:pPr>
            <a:endParaRPr kumimoji="0" lang="en-US" altLang="en-US" sz="3700" b="0" i="0" u="none" strike="noStrike" cap="none" normalizeH="0" baseline="0" dirty="0">
              <a:ln>
                <a:noFill/>
              </a:ln>
              <a:effectLst/>
              <a:latin typeface="Arial" panose="020B0604020202020204" pitchFamily="34" charset="0"/>
            </a:endParaRPr>
          </a:p>
        </p:txBody>
      </p:sp>
      <p:sp>
        <p:nvSpPr>
          <p:cNvPr id="3" name="Content Placeholder 2">
            <a:extLst>
              <a:ext uri="{FF2B5EF4-FFF2-40B4-BE49-F238E27FC236}">
                <a16:creationId xmlns:a16="http://schemas.microsoft.com/office/drawing/2014/main" id="{CBB6E26F-DB55-B008-E749-A7E84640E1C7}"/>
              </a:ext>
            </a:extLst>
          </p:cNvPr>
          <p:cNvSpPr>
            <a:spLocks noGrp="1"/>
          </p:cNvSpPr>
          <p:nvPr>
            <p:ph idx="1"/>
          </p:nvPr>
        </p:nvSpPr>
        <p:spPr>
          <a:xfrm>
            <a:off x="7531610" y="2013857"/>
            <a:ext cx="4039904" cy="4479018"/>
          </a:xfrm>
        </p:spPr>
        <p:txBody>
          <a:bodyPr>
            <a:normAutofit lnSpcReduction="10000"/>
          </a:bodyPr>
          <a:lstStyle/>
          <a:p>
            <a:pPr marL="0" marR="0" lvl="0" indent="0" defTabSz="914400" rtl="0" eaLnBrk="0" fontAlgn="base" latinLnBrk="0" hangingPunct="0">
              <a:spcBef>
                <a:spcPct val="0"/>
              </a:spcBef>
              <a:spcAft>
                <a:spcPts val="600"/>
              </a:spcAft>
              <a:buClrTx/>
              <a:buSzTx/>
              <a:buFontTx/>
              <a:buChar char="•"/>
              <a:tabLst>
                <a:tab pos="457200" algn="l"/>
              </a:tabLst>
            </a:pPr>
            <a:r>
              <a:rPr kumimoji="0" lang="en-US" altLang="en-US" sz="2200" b="0" i="0" u="none" strike="noStrike" cap="none" normalizeH="0" baseline="0" dirty="0">
                <a:ln>
                  <a:noFill/>
                </a:ln>
                <a:effectLst/>
                <a:latin typeface="Times New Roman" panose="02020603050405020304" pitchFamily="18" charset="0"/>
                <a:ea typeface="Aptos" panose="020B0004020202020204" pitchFamily="34" charset="0"/>
                <a:cs typeface="Times New Roman" panose="02020603050405020304" pitchFamily="18" charset="0"/>
              </a:rPr>
              <a:t>Slow, deep breathing gently stimulates your vagus nerve, which connects your lungs, heart and brain. In 30 seconds, the body gets the message that it’s safe.  </a:t>
            </a:r>
          </a:p>
          <a:p>
            <a:pPr marL="0" marR="0" lvl="0" indent="0" defTabSz="914400" rtl="0" eaLnBrk="0" fontAlgn="base" latinLnBrk="0" hangingPunct="0">
              <a:spcBef>
                <a:spcPct val="0"/>
              </a:spcBef>
              <a:spcAft>
                <a:spcPts val="600"/>
              </a:spcAft>
              <a:buClrTx/>
              <a:buSzTx/>
              <a:buNone/>
              <a:tabLst>
                <a:tab pos="457200" algn="l"/>
              </a:tabLst>
            </a:pPr>
            <a:endParaRPr kumimoji="0" lang="en-US" altLang="en-US" sz="1400" b="0" i="0" u="none" strike="noStrike" cap="none" normalizeH="0" baseline="0" dirty="0">
              <a:ln>
                <a:noFill/>
              </a:ln>
              <a:effectLst/>
              <a:ea typeface="Aptos" panose="020B0004020202020204" pitchFamily="34" charset="0"/>
              <a:cs typeface="Aptos" panose="020B0004020202020204" pitchFamily="34" charset="0"/>
            </a:endParaRPr>
          </a:p>
          <a:p>
            <a:pPr marL="0" marR="0" lvl="0" indent="0" defTabSz="914400" rtl="0" eaLnBrk="0" fontAlgn="base" latinLnBrk="0" hangingPunct="0">
              <a:spcBef>
                <a:spcPct val="0"/>
              </a:spcBef>
              <a:spcAft>
                <a:spcPts val="600"/>
              </a:spcAft>
              <a:buClrTx/>
              <a:buSzTx/>
              <a:buFontTx/>
              <a:buChar char="•"/>
              <a:tabLst>
                <a:tab pos="457200" algn="l"/>
              </a:tabLst>
            </a:pPr>
            <a:r>
              <a:rPr kumimoji="0" lang="en-US" altLang="en-US" sz="2200" b="0" i="0" u="none" strike="noStrike" cap="none" normalizeH="0" baseline="0" dirty="0">
                <a:ln>
                  <a:noFill/>
                </a:ln>
                <a:effectLst/>
                <a:latin typeface="Times New Roman" panose="02020603050405020304" pitchFamily="18" charset="0"/>
                <a:ea typeface="Aptos" panose="020B0004020202020204" pitchFamily="34" charset="0"/>
                <a:cs typeface="Times New Roman" panose="02020603050405020304" pitchFamily="18" charset="0"/>
              </a:rPr>
              <a:t>This simple &amp; quick action quickly turns off fight or flight stress response and turns on parasympathetic nervous system (“rest and digest”).</a:t>
            </a:r>
          </a:p>
          <a:p>
            <a:pPr marL="0" marR="0" lvl="0" indent="0" defTabSz="914400" rtl="0" eaLnBrk="0" fontAlgn="base" latinLnBrk="0" hangingPunct="0">
              <a:spcBef>
                <a:spcPct val="0"/>
              </a:spcBef>
              <a:spcAft>
                <a:spcPts val="600"/>
              </a:spcAft>
              <a:buClrTx/>
              <a:buSzTx/>
              <a:buNone/>
              <a:tabLst>
                <a:tab pos="457200" algn="l"/>
              </a:tabLst>
            </a:pPr>
            <a:endParaRPr kumimoji="0" lang="en-US" altLang="en-US" sz="1400" b="0" i="0" u="none" strike="noStrike" cap="none" normalizeH="0" baseline="0" dirty="0">
              <a:ln>
                <a:noFill/>
              </a:ln>
              <a:effectLst/>
              <a:ea typeface="Aptos" panose="020B0004020202020204" pitchFamily="34" charset="0"/>
              <a:cs typeface="Aptos" panose="020B0004020202020204" pitchFamily="34" charset="0"/>
            </a:endParaRPr>
          </a:p>
          <a:p>
            <a:pPr marL="0" marR="0" lvl="0" indent="0" defTabSz="914400" rtl="0" eaLnBrk="0" fontAlgn="base" latinLnBrk="0" hangingPunct="0">
              <a:spcBef>
                <a:spcPct val="0"/>
              </a:spcBef>
              <a:spcAft>
                <a:spcPts val="600"/>
              </a:spcAft>
              <a:buClrTx/>
              <a:buSzTx/>
              <a:buFontTx/>
              <a:buChar char="•"/>
              <a:tabLst>
                <a:tab pos="457200" algn="l"/>
              </a:tabLst>
            </a:pPr>
            <a:r>
              <a:rPr kumimoji="0" lang="en-US" altLang="en-US" sz="2200" b="0" i="0" u="none" strike="noStrike" cap="none" normalizeH="0" baseline="0" dirty="0">
                <a:ln>
                  <a:noFill/>
                </a:ln>
                <a:effectLst/>
                <a:latin typeface="Times New Roman" panose="02020603050405020304" pitchFamily="18" charset="0"/>
                <a:ea typeface="Aptos" panose="020B0004020202020204" pitchFamily="34" charset="0"/>
                <a:cs typeface="Times New Roman" panose="02020603050405020304" pitchFamily="18" charset="0"/>
              </a:rPr>
              <a:t>Result: Better digestion, nutrient absorption, and satiety.</a:t>
            </a:r>
            <a:br>
              <a:rPr kumimoji="0" lang="en-US" altLang="en-US" sz="1700" b="0" i="0" u="none" strike="noStrike" cap="none" normalizeH="0" baseline="0" dirty="0">
                <a:ln>
                  <a:noFill/>
                </a:ln>
                <a:effectLst/>
                <a:latin typeface="Times New Roman" panose="02020603050405020304" pitchFamily="18" charset="0"/>
                <a:ea typeface="Aptos" panose="020B0004020202020204" pitchFamily="34" charset="0"/>
                <a:cs typeface="Times New Roman" panose="02020603050405020304" pitchFamily="18" charset="0"/>
              </a:rPr>
            </a:br>
            <a:br>
              <a:rPr kumimoji="0" lang="en-US" altLang="en-US" sz="1700" b="0" i="0" u="none" strike="noStrike" cap="none" normalizeH="0" baseline="0" dirty="0">
                <a:ln>
                  <a:noFill/>
                </a:ln>
                <a:effectLst/>
                <a:latin typeface="Times New Roman" panose="02020603050405020304" pitchFamily="18" charset="0"/>
                <a:ea typeface="Aptos" panose="020B0004020202020204" pitchFamily="34" charset="0"/>
                <a:cs typeface="Times New Roman" panose="02020603050405020304" pitchFamily="18" charset="0"/>
              </a:rPr>
            </a:br>
            <a:endParaRPr kumimoji="0" lang="en-US" altLang="en-US" sz="1700" b="0" i="0" u="none" strike="noStrike" cap="none" normalizeH="0" baseline="0" dirty="0">
              <a:ln>
                <a:noFill/>
              </a:ln>
              <a:effectLst/>
              <a:ea typeface="Aptos" panose="020B0004020202020204" pitchFamily="34" charset="0"/>
              <a:cs typeface="Aptos" panose="020B0004020202020204" pitchFamily="34" charset="0"/>
            </a:endParaRPr>
          </a:p>
          <a:p>
            <a:pPr marL="0" marR="0" lvl="0" indent="0" defTabSz="914400" rtl="0" eaLnBrk="0" fontAlgn="base" latinLnBrk="0" hangingPunct="0">
              <a:spcBef>
                <a:spcPct val="0"/>
              </a:spcBef>
              <a:spcAft>
                <a:spcPts val="600"/>
              </a:spcAft>
              <a:buClrTx/>
              <a:buSzTx/>
              <a:buFontTx/>
              <a:buNone/>
              <a:tabLst>
                <a:tab pos="457200" algn="l"/>
              </a:tabLst>
            </a:pPr>
            <a:endParaRPr kumimoji="0" lang="en-US" altLang="en-US" sz="1700" b="0"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3479582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134600" cy="952046"/>
          </a:xfrm>
        </p:spPr>
        <p:txBody>
          <a:bodyPr>
            <a:normAutofit/>
          </a:bodyPr>
          <a:lstStyle/>
          <a:p>
            <a:pPr algn="ctr"/>
            <a:r>
              <a:rPr sz="4000" dirty="0"/>
              <a:t>Digestion When Stressed vs. Calm (Part 1)</a:t>
            </a:r>
          </a:p>
        </p:txBody>
      </p:sp>
      <p:graphicFrame>
        <p:nvGraphicFramePr>
          <p:cNvPr id="3" name="Table 2"/>
          <p:cNvGraphicFramePr>
            <a:graphicFrameLocks noGrp="1"/>
          </p:cNvGraphicFramePr>
          <p:nvPr>
            <p:extLst>
              <p:ext uri="{D42A27DB-BD31-4B8C-83A1-F6EECF244321}">
                <p14:modId xmlns:p14="http://schemas.microsoft.com/office/powerpoint/2010/main" val="2326936537"/>
              </p:ext>
            </p:extLst>
          </p:nvPr>
        </p:nvGraphicFramePr>
        <p:xfrm>
          <a:off x="838200" y="1417637"/>
          <a:ext cx="10134600" cy="5075237"/>
        </p:xfrm>
        <a:graphic>
          <a:graphicData uri="http://schemas.openxmlformats.org/drawingml/2006/table">
            <a:tbl>
              <a:tblPr firstRow="1" bandRow="1">
                <a:tableStyleId>{5C22544A-7EE6-4342-B048-85BDC9FD1C3A}</a:tableStyleId>
              </a:tblPr>
              <a:tblGrid>
                <a:gridCol w="2667000">
                  <a:extLst>
                    <a:ext uri="{9D8B030D-6E8A-4147-A177-3AD203B41FA5}">
                      <a16:colId xmlns:a16="http://schemas.microsoft.com/office/drawing/2014/main" val="20000"/>
                    </a:ext>
                  </a:extLst>
                </a:gridCol>
                <a:gridCol w="3733800">
                  <a:extLst>
                    <a:ext uri="{9D8B030D-6E8A-4147-A177-3AD203B41FA5}">
                      <a16:colId xmlns:a16="http://schemas.microsoft.com/office/drawing/2014/main" val="20001"/>
                    </a:ext>
                  </a:extLst>
                </a:gridCol>
                <a:gridCol w="3733800">
                  <a:extLst>
                    <a:ext uri="{9D8B030D-6E8A-4147-A177-3AD203B41FA5}">
                      <a16:colId xmlns:a16="http://schemas.microsoft.com/office/drawing/2014/main" val="20002"/>
                    </a:ext>
                  </a:extLst>
                </a:gridCol>
              </a:tblGrid>
              <a:tr h="1055889">
                <a:tc>
                  <a:txBody>
                    <a:bodyPr/>
                    <a:lstStyle/>
                    <a:p>
                      <a:r>
                        <a:rPr sz="2000" b="1" dirty="0">
                          <a:solidFill>
                            <a:srgbClr val="FFFFFF"/>
                          </a:solidFill>
                          <a:latin typeface="Calibri"/>
                        </a:rPr>
                        <a:t>Feature</a:t>
                      </a:r>
                    </a:p>
                  </a:txBody>
                  <a:tcPr>
                    <a:solidFill>
                      <a:srgbClr val="37568C"/>
                    </a:solidFill>
                  </a:tcPr>
                </a:tc>
                <a:tc>
                  <a:txBody>
                    <a:bodyPr/>
                    <a:lstStyle/>
                    <a:p>
                      <a:r>
                        <a:rPr sz="2000" b="1" dirty="0">
                          <a:solidFill>
                            <a:srgbClr val="FFFFFF"/>
                          </a:solidFill>
                          <a:latin typeface="Calibri"/>
                        </a:rPr>
                        <a:t>During Stress </a:t>
                      </a:r>
                      <a:endParaRPr lang="en-US" sz="2000" b="1" dirty="0">
                        <a:solidFill>
                          <a:srgbClr val="FFFFFF"/>
                        </a:solidFill>
                        <a:latin typeface="Calibri"/>
                      </a:endParaRPr>
                    </a:p>
                    <a:p>
                      <a:r>
                        <a:rPr sz="2000" b="1" dirty="0">
                          <a:solidFill>
                            <a:srgbClr val="FFFFFF"/>
                          </a:solidFill>
                          <a:latin typeface="Calibri"/>
                        </a:rPr>
                        <a:t>('Fight-or-Flight')</a:t>
                      </a:r>
                    </a:p>
                  </a:txBody>
                  <a:tcPr>
                    <a:solidFill>
                      <a:srgbClr val="37568C"/>
                    </a:solidFill>
                  </a:tcPr>
                </a:tc>
                <a:tc>
                  <a:txBody>
                    <a:bodyPr/>
                    <a:lstStyle/>
                    <a:p>
                      <a:r>
                        <a:rPr sz="2000" b="1" dirty="0">
                          <a:solidFill>
                            <a:srgbClr val="FFFFFF"/>
                          </a:solidFill>
                          <a:latin typeface="Calibri"/>
                        </a:rPr>
                        <a:t>During Relaxation </a:t>
                      </a:r>
                      <a:endParaRPr lang="en-US" sz="2000" b="1" dirty="0">
                        <a:solidFill>
                          <a:srgbClr val="FFFFFF"/>
                        </a:solidFill>
                        <a:latin typeface="Calibri"/>
                      </a:endParaRPr>
                    </a:p>
                    <a:p>
                      <a:r>
                        <a:rPr sz="2000" b="1" dirty="0">
                          <a:solidFill>
                            <a:srgbClr val="FFFFFF"/>
                          </a:solidFill>
                          <a:latin typeface="Calibri"/>
                        </a:rPr>
                        <a:t>('Rest-and-Digest')</a:t>
                      </a:r>
                    </a:p>
                  </a:txBody>
                  <a:tcPr>
                    <a:solidFill>
                      <a:srgbClr val="37568C"/>
                    </a:solidFill>
                  </a:tcPr>
                </a:tc>
                <a:extLst>
                  <a:ext uri="{0D108BD9-81ED-4DB2-BD59-A6C34878D82A}">
                    <a16:rowId xmlns:a16="http://schemas.microsoft.com/office/drawing/2014/main" val="10000"/>
                  </a:ext>
                </a:extLst>
              </a:tr>
              <a:tr h="1463781">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Nervous System</a:t>
                      </a:r>
                    </a:p>
                  </a:txBody>
                  <a:tcPr>
                    <a:solidFill>
                      <a:srgbClr val="FFFF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Sympathetic Nervous System is active</a:t>
                      </a:r>
                    </a:p>
                  </a:txBody>
                  <a:tcPr>
                    <a:solidFill>
                      <a:srgbClr val="FFFF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Parasympathetic Nervous System is active.</a:t>
                      </a:r>
                      <a:r>
                        <a:rPr lang="en-US" sz="1700" b="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sz="1700" dirty="0">
                          <a:latin typeface="Calibri" panose="020F0502020204030204" pitchFamily="34" charset="0"/>
                          <a:ea typeface="Calibri" panose="020F0502020204030204" pitchFamily="34" charset="0"/>
                          <a:cs typeface="Calibri" panose="020F0502020204030204" pitchFamily="34" charset="0"/>
                        </a:rPr>
                        <a:t>Just 6 breaths before eating lowered cortisol up to 25% (Clinical Endocrinology &amp; Metabolism)</a:t>
                      </a:r>
                    </a:p>
                  </a:txBody>
                  <a:tcPr>
                    <a:solidFill>
                      <a:srgbClr val="FFFFFF"/>
                    </a:solidFill>
                  </a:tcPr>
                </a:tc>
                <a:extLst>
                  <a:ext uri="{0D108BD9-81ED-4DB2-BD59-A6C34878D82A}">
                    <a16:rowId xmlns:a16="http://schemas.microsoft.com/office/drawing/2014/main" val="10001"/>
                  </a:ext>
                </a:extLst>
              </a:tr>
              <a:tr h="1606788">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Blood Flow</a:t>
                      </a:r>
                    </a:p>
                  </a:txBody>
                  <a:tcPr>
                    <a:solidFill>
                      <a:srgbClr val="E6F0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Redirected away from the gut to muscles and brain</a:t>
                      </a:r>
                    </a:p>
                  </a:txBody>
                  <a:tcPr>
                    <a:solidFill>
                      <a:srgbClr val="E6F0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Increased to the digestive tract.</a:t>
                      </a:r>
                    </a:p>
                    <a:p>
                      <a:r>
                        <a:rPr sz="1700" dirty="0">
                          <a:latin typeface="Calibri" panose="020F0502020204030204" pitchFamily="34" charset="0"/>
                          <a:ea typeface="Calibri" panose="020F0502020204030204" pitchFamily="34" charset="0"/>
                          <a:cs typeface="Calibri" panose="020F0502020204030204" pitchFamily="34" charset="0"/>
                        </a:rPr>
                        <a:t>Slow breathing lowered systolic BP by 10 mmHg in 2 weeks (Hypertension Research)</a:t>
                      </a:r>
                    </a:p>
                  </a:txBody>
                  <a:tcPr>
                    <a:solidFill>
                      <a:srgbClr val="E6F0FF"/>
                    </a:solidFill>
                  </a:tcPr>
                </a:tc>
                <a:extLst>
                  <a:ext uri="{0D108BD9-81ED-4DB2-BD59-A6C34878D82A}">
                    <a16:rowId xmlns:a16="http://schemas.microsoft.com/office/drawing/2014/main" val="10002"/>
                  </a:ext>
                </a:extLst>
              </a:tr>
              <a:tr h="948779">
                <a:tc>
                  <a:txBody>
                    <a:bodyPr/>
                    <a:lstStyle/>
                    <a:p>
                      <a:endParaRPr lang="en-US" sz="1700" b="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Gut Motility</a:t>
                      </a:r>
                    </a:p>
                  </a:txBody>
                  <a:tcPr>
                    <a:solidFill>
                      <a:srgbClr val="FFFFFF"/>
                    </a:solidFill>
                  </a:tcPr>
                </a:tc>
                <a:tc>
                  <a:txBody>
                    <a:bodyPr/>
                    <a:lstStyle/>
                    <a:p>
                      <a:endParaRPr lang="en-US" sz="1700" b="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Disrupted, leading to spasms, constipation, or diarrhea</a:t>
                      </a:r>
                    </a:p>
                  </a:txBody>
                  <a:tcPr>
                    <a:solidFill>
                      <a:srgbClr val="FFFFFF"/>
                    </a:solidFill>
                  </a:tcPr>
                </a:tc>
                <a:tc>
                  <a:txBody>
                    <a:bodyPr/>
                    <a:lstStyle/>
                    <a:p>
                      <a:endParaRPr lang="en-US" sz="1700" b="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Promoted and regulated for efficient food movement</a:t>
                      </a:r>
                    </a:p>
                  </a:txBody>
                  <a:tcPr>
                    <a:solidFill>
                      <a:srgbClr val="FFFFFF"/>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2372" y="365125"/>
            <a:ext cx="10167256" cy="1052511"/>
          </a:xfrm>
        </p:spPr>
        <p:txBody>
          <a:bodyPr>
            <a:normAutofit/>
          </a:bodyPr>
          <a:lstStyle/>
          <a:p>
            <a:pPr algn="ctr"/>
            <a:r>
              <a:rPr sz="4000" dirty="0"/>
              <a:t>Digestion When Stressed vs. Calm (Part 2)</a:t>
            </a:r>
          </a:p>
        </p:txBody>
      </p:sp>
      <p:graphicFrame>
        <p:nvGraphicFramePr>
          <p:cNvPr id="3" name="Table 2"/>
          <p:cNvGraphicFramePr>
            <a:graphicFrameLocks noGrp="1"/>
          </p:cNvGraphicFramePr>
          <p:nvPr>
            <p:extLst>
              <p:ext uri="{D42A27DB-BD31-4B8C-83A1-F6EECF244321}">
                <p14:modId xmlns:p14="http://schemas.microsoft.com/office/powerpoint/2010/main" val="4051108771"/>
              </p:ext>
            </p:extLst>
          </p:nvPr>
        </p:nvGraphicFramePr>
        <p:xfrm>
          <a:off x="979714" y="1417636"/>
          <a:ext cx="10199914" cy="4983162"/>
        </p:xfrm>
        <a:graphic>
          <a:graphicData uri="http://schemas.openxmlformats.org/drawingml/2006/table">
            <a:tbl>
              <a:tblPr firstRow="1" bandRow="1">
                <a:tableStyleId>{5C22544A-7EE6-4342-B048-85BDC9FD1C3A}</a:tableStyleId>
              </a:tblPr>
              <a:tblGrid>
                <a:gridCol w="2684188">
                  <a:extLst>
                    <a:ext uri="{9D8B030D-6E8A-4147-A177-3AD203B41FA5}">
                      <a16:colId xmlns:a16="http://schemas.microsoft.com/office/drawing/2014/main" val="20000"/>
                    </a:ext>
                  </a:extLst>
                </a:gridCol>
                <a:gridCol w="3757863">
                  <a:extLst>
                    <a:ext uri="{9D8B030D-6E8A-4147-A177-3AD203B41FA5}">
                      <a16:colId xmlns:a16="http://schemas.microsoft.com/office/drawing/2014/main" val="20001"/>
                    </a:ext>
                  </a:extLst>
                </a:gridCol>
                <a:gridCol w="3757863">
                  <a:extLst>
                    <a:ext uri="{9D8B030D-6E8A-4147-A177-3AD203B41FA5}">
                      <a16:colId xmlns:a16="http://schemas.microsoft.com/office/drawing/2014/main" val="20002"/>
                    </a:ext>
                  </a:extLst>
                </a:gridCol>
              </a:tblGrid>
              <a:tr h="996632">
                <a:tc>
                  <a:txBody>
                    <a:bodyPr/>
                    <a:lstStyle/>
                    <a:p>
                      <a:r>
                        <a:rPr sz="2000" b="1" dirty="0">
                          <a:solidFill>
                            <a:srgbClr val="FFFFFF"/>
                          </a:solidFill>
                          <a:latin typeface="Calibri"/>
                        </a:rPr>
                        <a:t>Feature</a:t>
                      </a:r>
                    </a:p>
                  </a:txBody>
                  <a:tcPr>
                    <a:solidFill>
                      <a:srgbClr val="37568C"/>
                    </a:solidFill>
                  </a:tcPr>
                </a:tc>
                <a:tc>
                  <a:txBody>
                    <a:bodyPr/>
                    <a:lstStyle/>
                    <a:p>
                      <a:r>
                        <a:rPr sz="2000" b="1" dirty="0">
                          <a:solidFill>
                            <a:srgbClr val="FFFFFF"/>
                          </a:solidFill>
                          <a:latin typeface="Calibri"/>
                        </a:rPr>
                        <a:t>During Stress </a:t>
                      </a:r>
                      <a:endParaRPr lang="en-US" sz="2000" b="1" dirty="0">
                        <a:solidFill>
                          <a:srgbClr val="FFFFFF"/>
                        </a:solidFill>
                        <a:latin typeface="Calibri"/>
                      </a:endParaRPr>
                    </a:p>
                    <a:p>
                      <a:r>
                        <a:rPr sz="2000" b="1" dirty="0">
                          <a:solidFill>
                            <a:srgbClr val="FFFFFF"/>
                          </a:solidFill>
                          <a:latin typeface="Calibri"/>
                        </a:rPr>
                        <a:t>('Fight-or-Flight')</a:t>
                      </a:r>
                    </a:p>
                  </a:txBody>
                  <a:tcPr>
                    <a:solidFill>
                      <a:srgbClr val="37568C"/>
                    </a:solidFill>
                  </a:tcPr>
                </a:tc>
                <a:tc>
                  <a:txBody>
                    <a:bodyPr/>
                    <a:lstStyle/>
                    <a:p>
                      <a:r>
                        <a:rPr sz="2000" b="1" dirty="0">
                          <a:solidFill>
                            <a:srgbClr val="FFFFFF"/>
                          </a:solidFill>
                          <a:latin typeface="Calibri"/>
                        </a:rPr>
                        <a:t>During Relaxation </a:t>
                      </a:r>
                      <a:endParaRPr lang="en-US" sz="2000" b="1" dirty="0">
                        <a:solidFill>
                          <a:srgbClr val="FFFFFF"/>
                        </a:solidFill>
                        <a:latin typeface="Calibri"/>
                      </a:endParaRPr>
                    </a:p>
                    <a:p>
                      <a:r>
                        <a:rPr sz="2000" b="1" dirty="0">
                          <a:solidFill>
                            <a:srgbClr val="FFFFFF"/>
                          </a:solidFill>
                          <a:latin typeface="Calibri"/>
                        </a:rPr>
                        <a:t>('Rest-and-Digest')</a:t>
                      </a:r>
                    </a:p>
                  </a:txBody>
                  <a:tcPr>
                    <a:solidFill>
                      <a:srgbClr val="37568C"/>
                    </a:solidFill>
                  </a:tcPr>
                </a:tc>
                <a:extLst>
                  <a:ext uri="{0D108BD9-81ED-4DB2-BD59-A6C34878D82A}">
                    <a16:rowId xmlns:a16="http://schemas.microsoft.com/office/drawing/2014/main" val="10000"/>
                  </a:ext>
                </a:extLst>
              </a:tr>
              <a:tr h="823305">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Digestive Enzymes</a:t>
                      </a:r>
                    </a:p>
                  </a:txBody>
                  <a:tcPr>
                    <a:solidFill>
                      <a:srgbClr val="FFFF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Production decreases, leading to inefficient digestion</a:t>
                      </a:r>
                    </a:p>
                  </a:txBody>
                  <a:tcPr>
                    <a:solidFill>
                      <a:srgbClr val="FFFF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Production increases, aiding in proper food breakdown</a:t>
                      </a:r>
                    </a:p>
                  </a:txBody>
                  <a:tcPr>
                    <a:solidFill>
                      <a:srgbClr val="FFFFFF"/>
                    </a:solidFill>
                  </a:tcPr>
                </a:tc>
                <a:extLst>
                  <a:ext uri="{0D108BD9-81ED-4DB2-BD59-A6C34878D82A}">
                    <a16:rowId xmlns:a16="http://schemas.microsoft.com/office/drawing/2014/main" val="10001"/>
                  </a:ext>
                </a:extLst>
              </a:tr>
              <a:tr h="823305">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Stomach Acid</a:t>
                      </a:r>
                    </a:p>
                  </a:txBody>
                  <a:tcPr>
                    <a:solidFill>
                      <a:srgbClr val="E6F0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Production can increase, raising risk of acid reflux</a:t>
                      </a:r>
                    </a:p>
                  </a:txBody>
                  <a:tcPr>
                    <a:solidFill>
                      <a:srgbClr val="E6F0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Regulated to optimal levels</a:t>
                      </a:r>
                    </a:p>
                  </a:txBody>
                  <a:tcPr>
                    <a:solidFill>
                      <a:srgbClr val="E6F0FF"/>
                    </a:solidFill>
                  </a:tcPr>
                </a:tc>
                <a:extLst>
                  <a:ext uri="{0D108BD9-81ED-4DB2-BD59-A6C34878D82A}">
                    <a16:rowId xmlns:a16="http://schemas.microsoft.com/office/drawing/2014/main" val="10002"/>
                  </a:ext>
                </a:extLst>
              </a:tr>
              <a:tr h="823305">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Gut Microbiome</a:t>
                      </a:r>
                    </a:p>
                  </a:txBody>
                  <a:tcPr>
                    <a:solidFill>
                      <a:srgbClr val="FFFF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Balance is disrupted, potentially causing inflammation</a:t>
                      </a:r>
                    </a:p>
                  </a:txBody>
                  <a:tcPr>
                    <a:solidFill>
                      <a:srgbClr val="FFFF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Balance is maintained, promoting digestive and immune health</a:t>
                      </a:r>
                    </a:p>
                  </a:txBody>
                  <a:tcPr>
                    <a:solidFill>
                      <a:srgbClr val="FFFFFF"/>
                    </a:solidFill>
                  </a:tcPr>
                </a:tc>
                <a:extLst>
                  <a:ext uri="{0D108BD9-81ED-4DB2-BD59-A6C34878D82A}">
                    <a16:rowId xmlns:a16="http://schemas.microsoft.com/office/drawing/2014/main" val="10003"/>
                  </a:ext>
                </a:extLst>
              </a:tr>
              <a:tr h="1516615">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Common Symptoms</a:t>
                      </a:r>
                    </a:p>
                  </a:txBody>
                  <a:tcPr>
                    <a:solidFill>
                      <a:srgbClr val="E6F0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Bloating, nausea, indigestion, ulcers, IBS</a:t>
                      </a:r>
                    </a:p>
                  </a:txBody>
                  <a:tcPr>
                    <a:solidFill>
                      <a:srgbClr val="E6F0FF"/>
                    </a:solidFill>
                  </a:tcPr>
                </a:tc>
                <a:tc>
                  <a:txBody>
                    <a:bodyPr/>
                    <a:lstStyle/>
                    <a:p>
                      <a:r>
                        <a:rPr sz="1700" b="0" dirty="0">
                          <a:solidFill>
                            <a:srgbClr val="000000"/>
                          </a:solidFill>
                          <a:latin typeface="Calibri" panose="020F0502020204030204" pitchFamily="34" charset="0"/>
                          <a:ea typeface="Calibri" panose="020F0502020204030204" pitchFamily="34" charset="0"/>
                          <a:cs typeface="Calibri" panose="020F0502020204030204" pitchFamily="34" charset="0"/>
                        </a:rPr>
                        <a:t>Healthy digestion and nutrient absorption.</a:t>
                      </a:r>
                      <a:r>
                        <a:rPr lang="en-US" sz="1700" b="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sz="1700" dirty="0">
                          <a:latin typeface="Calibri" panose="020F0502020204030204" pitchFamily="34" charset="0"/>
                          <a:ea typeface="Calibri" panose="020F0502020204030204" pitchFamily="34" charset="0"/>
                          <a:cs typeface="Calibri" panose="020F0502020204030204" pitchFamily="34" charset="0"/>
                        </a:rPr>
                        <a:t>Mindful eaters consumed 20–30% fewer calories (Appetite, 2014)</a:t>
                      </a:r>
                    </a:p>
                  </a:txBody>
                  <a:tcPr>
                    <a:solidFill>
                      <a:srgbClr val="E6F0FF"/>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13" name="Arc 1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Content Placeholder 3">
            <a:extLst>
              <a:ext uri="{FF2B5EF4-FFF2-40B4-BE49-F238E27FC236}">
                <a16:creationId xmlns:a16="http://schemas.microsoft.com/office/drawing/2014/main" id="{00CA390D-55AC-B3AB-3EFC-7A1662E17CED}"/>
              </a:ext>
            </a:extLst>
          </p:cNvPr>
          <p:cNvPicPr>
            <a:picLocks noGrp="1" noChangeAspect="1"/>
          </p:cNvPicPr>
          <p:nvPr>
            <p:ph idx="1"/>
          </p:nvPr>
        </p:nvPicPr>
        <p:blipFill>
          <a:blip r:embed="rId2" r:link="rId4">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bwMode="auto">
          <a:xfrm>
            <a:off x="1206267" y="511293"/>
            <a:ext cx="3771211" cy="566567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p:spPr>
      </p:pic>
      <p:sp>
        <p:nvSpPr>
          <p:cNvPr id="6" name="TextBox 5">
            <a:extLst>
              <a:ext uri="{FF2B5EF4-FFF2-40B4-BE49-F238E27FC236}">
                <a16:creationId xmlns:a16="http://schemas.microsoft.com/office/drawing/2014/main" id="{82109CA1-DFEA-AB04-BB75-E1554100BB44}"/>
              </a:ext>
            </a:extLst>
          </p:cNvPr>
          <p:cNvSpPr txBox="1"/>
          <p:nvPr/>
        </p:nvSpPr>
        <p:spPr>
          <a:xfrm>
            <a:off x="5425033" y="195943"/>
            <a:ext cx="5458838" cy="5981020"/>
          </a:xfrm>
          <a:prstGeom prst="rect">
            <a:avLst/>
          </a:prstGeom>
        </p:spPr>
        <p:txBody>
          <a:bodyPr vert="horz" lIns="91440" tIns="45720" rIns="91440" bIns="45720" rtlCol="0">
            <a:normAutofit/>
          </a:bodyPr>
          <a:lstStyle/>
          <a:p>
            <a:pPr marL="685800" marR="0" algn="ctr">
              <a:lnSpc>
                <a:spcPct val="90000"/>
              </a:lnSpc>
              <a:spcAft>
                <a:spcPts val="1050"/>
              </a:spcAft>
            </a:pPr>
            <a:endParaRPr lang="en-US" b="1" dirty="0">
              <a:effectLst/>
            </a:endParaRPr>
          </a:p>
          <a:p>
            <a:pPr marL="685800" marR="0" algn="ctr">
              <a:lnSpc>
                <a:spcPct val="90000"/>
              </a:lnSpc>
              <a:spcAft>
                <a:spcPts val="1050"/>
              </a:spcAft>
            </a:pPr>
            <a:endParaRPr lang="en-US" b="1" dirty="0"/>
          </a:p>
          <a:p>
            <a:pPr marL="685800" marR="0" algn="ctr">
              <a:lnSpc>
                <a:spcPct val="90000"/>
              </a:lnSpc>
              <a:spcAft>
                <a:spcPts val="1050"/>
              </a:spcAft>
            </a:pPr>
            <a:endParaRPr lang="en-US" b="1" dirty="0">
              <a:effectLst/>
            </a:endParaRPr>
          </a:p>
          <a:p>
            <a:pPr marL="685800" marR="0" algn="ctr">
              <a:lnSpc>
                <a:spcPct val="90000"/>
              </a:lnSpc>
              <a:spcAft>
                <a:spcPts val="1050"/>
              </a:spcAft>
            </a:pPr>
            <a:r>
              <a:rPr lang="en-US" sz="4000" b="1" dirty="0">
                <a:effectLst/>
              </a:rPr>
              <a:t>Breathing Guide</a:t>
            </a:r>
            <a:endParaRPr lang="en-US" sz="4000" dirty="0">
              <a:effectLst/>
            </a:endParaRPr>
          </a:p>
          <a:p>
            <a:pPr marR="0" algn="ctr">
              <a:lnSpc>
                <a:spcPct val="90000"/>
              </a:lnSpc>
            </a:pPr>
            <a:r>
              <a:rPr lang="en-US" sz="3200" dirty="0">
                <a:effectLst/>
              </a:rPr>
              <a:t> </a:t>
            </a:r>
          </a:p>
          <a:p>
            <a:pPr marR="0" algn="ctr">
              <a:lnSpc>
                <a:spcPct val="90000"/>
              </a:lnSpc>
            </a:pPr>
            <a:endParaRPr lang="en-US" sz="3200" dirty="0">
              <a:effectLst/>
            </a:endParaRPr>
          </a:p>
          <a:p>
            <a:pPr marR="0" algn="ctr">
              <a:lnSpc>
                <a:spcPct val="90000"/>
              </a:lnSpc>
              <a:spcAft>
                <a:spcPts val="900"/>
              </a:spcAft>
            </a:pPr>
            <a:r>
              <a:rPr lang="en-US" sz="3200" dirty="0">
                <a:effectLst/>
              </a:rPr>
              <a:t>Repeat 5–6 times </a:t>
            </a:r>
          </a:p>
          <a:p>
            <a:pPr marR="0" algn="ctr">
              <a:lnSpc>
                <a:spcPct val="90000"/>
              </a:lnSpc>
              <a:spcAft>
                <a:spcPts val="900"/>
              </a:spcAft>
            </a:pPr>
            <a:r>
              <a:rPr lang="en-US" sz="3200" dirty="0">
                <a:effectLst/>
              </a:rPr>
              <a:t>(~30 seconds)</a:t>
            </a:r>
          </a:p>
          <a:p>
            <a:pPr algn="ctr">
              <a:lnSpc>
                <a:spcPct val="90000"/>
              </a:lnSpc>
            </a:pPr>
            <a:endParaRPr lang="en-US" sz="3200" dirty="0">
              <a:effectLst/>
            </a:endParaRPr>
          </a:p>
          <a:p>
            <a:pPr algn="ctr">
              <a:lnSpc>
                <a:spcPct val="90000"/>
              </a:lnSpc>
            </a:pPr>
            <a:endParaRPr lang="en-US" sz="3200" dirty="0">
              <a:effectLst/>
            </a:endParaRPr>
          </a:p>
          <a:p>
            <a:pPr algn="ctr">
              <a:lnSpc>
                <a:spcPct val="90000"/>
              </a:lnSpc>
            </a:pPr>
            <a:r>
              <a:rPr lang="en-US" sz="3200" dirty="0">
                <a:effectLst/>
              </a:rPr>
              <a:t>      Enjoy your meal </a:t>
            </a:r>
            <a:r>
              <a:rPr lang="en-US" sz="3200" dirty="0">
                <a:effectLst/>
                <a:sym typeface="Segoe UI Emoji" panose="020B0502040204020203" pitchFamily="34" charset="0"/>
              </a:rPr>
              <a:t>😊</a:t>
            </a:r>
            <a:endParaRPr lang="en-US" sz="3200" dirty="0"/>
          </a:p>
        </p:txBody>
      </p:sp>
    </p:spTree>
    <p:extLst>
      <p:ext uri="{BB962C8B-B14F-4D97-AF65-F5344CB8AC3E}">
        <p14:creationId xmlns:p14="http://schemas.microsoft.com/office/powerpoint/2010/main" val="3184813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0B5B01D-B377-33FC-4E9B-DEF3B44A7BD1}"/>
              </a:ext>
            </a:extLst>
          </p:cNvPr>
          <p:cNvSpPr>
            <a:spLocks noChangeArrowheads="1"/>
          </p:cNvSpPr>
          <p:nvPr/>
        </p:nvSpPr>
        <p:spPr bwMode="auto">
          <a:xfrm>
            <a:off x="714499" y="115914"/>
            <a:ext cx="11070771"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3400" b="1" i="0" u="none" strike="noStrike" cap="none" normalizeH="0" baseline="0" dirty="0">
              <a:ln>
                <a:noFill/>
              </a:ln>
              <a:solidFill>
                <a:schemeClr val="tx1"/>
              </a:solidFill>
              <a:effectLst/>
              <a:latin typeface="TimesNewRomanPS-BoldMT" charset="0"/>
              <a:ea typeface="Aptos" panose="020B000402020202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400" b="1" i="0" u="none" strike="noStrike" cap="none" normalizeH="0" baseline="0" dirty="0">
                <a:ln>
                  <a:noFill/>
                </a:ln>
                <a:solidFill>
                  <a:schemeClr val="tx1"/>
                </a:solidFill>
                <a:effectLst/>
                <a:latin typeface="TimesNewRomanPS-BoldMT" charset="0"/>
                <a:ea typeface="Aptos" panose="020B0004020202020204" pitchFamily="34" charset="0"/>
                <a:cs typeface="Times New Roman" panose="02020603050405020304" pitchFamily="18" charset="0"/>
              </a:rPr>
              <a:t>Habit # 2: Hydrate Daily </a:t>
            </a:r>
            <a:r>
              <a:rPr kumimoji="0" lang="en-US" altLang="en-US" sz="3400" b="1" i="0" u="none" strike="noStrike" cap="none" normalizeH="0" baseline="0" dirty="0">
                <a:ln>
                  <a:noFill/>
                </a:ln>
                <a:solidFill>
                  <a:schemeClr val="tx1"/>
                </a:solidFill>
                <a:effectLst/>
                <a:latin typeface="TimesNewRomanPS-BoldMT" charset="0"/>
                <a:ea typeface="Aptos" panose="020B0004020202020204" pitchFamily="34" charset="0"/>
                <a:cs typeface="Times New Roman" panose="02020603050405020304" pitchFamily="18" charset="0"/>
                <a:sym typeface="Segoe UI Emoji" panose="020B0502040204020203"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3400" b="0" i="0" u="none" strike="noStrike" cap="none" normalizeH="0" baseline="0" dirty="0">
              <a:ln>
                <a:noFill/>
              </a:ln>
              <a:solidFill>
                <a:schemeClr val="tx1"/>
              </a:solidFill>
              <a:effectLst/>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rPr>
              <a:t>Why?  </a:t>
            </a:r>
            <a:r>
              <a:rPr kumimoji="0" lang="en-US" altLang="en-US" sz="2400" b="0" i="0"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rPr>
              <a:t>Water is </a:t>
            </a:r>
            <a:r>
              <a:rPr kumimoji="0" lang="en-US" altLang="en-US" sz="2400" b="0" i="1"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rPr>
              <a:t>essential</a:t>
            </a:r>
            <a:r>
              <a:rPr kumimoji="0" lang="en-US" altLang="en-US" sz="2400" b="0" i="0" u="none" strike="noStrike" cap="none" normalizeH="0" baseline="0" dirty="0">
                <a:ln>
                  <a:noFill/>
                </a:ln>
                <a:solidFill>
                  <a:schemeClr val="tx1"/>
                </a:solidFill>
                <a:effectLst/>
                <a:latin typeface="Helvetica" panose="020B0604020202020204" pitchFamily="34" charset="0"/>
                <a:ea typeface="Aptos" panose="020B0004020202020204" pitchFamily="34" charset="0"/>
                <a:cs typeface="Aptos" panose="020B0004020202020204" pitchFamily="34" charset="0"/>
              </a:rPr>
              <a:t> for every cell, tissue, organ, and bodily process.</a:t>
            </a:r>
            <a:endParaRPr kumimoji="0" lang="en-US" altLang="en-US" sz="1200" b="0" i="0" u="none" strike="noStrike" cap="none" normalizeH="0" baseline="0" dirty="0">
              <a:ln>
                <a:noFill/>
              </a:ln>
              <a:solidFill>
                <a:schemeClr val="tx1"/>
              </a:solidFill>
              <a:effectLst/>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148" name="Picture 18" descr="IMG_9581.PNG">
            <a:extLst>
              <a:ext uri="{FF2B5EF4-FFF2-40B4-BE49-F238E27FC236}">
                <a16:creationId xmlns:a16="http://schemas.microsoft.com/office/drawing/2014/main" id="{9BC7B741-42D6-6377-757F-DDB562B577AD}"/>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7554686" y="2424238"/>
            <a:ext cx="3350714" cy="356089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8F9BFC3-BC27-E621-EFBF-4EE0BFBA1F11}"/>
              </a:ext>
            </a:extLst>
          </p:cNvPr>
          <p:cNvSpPr>
            <a:spLocks noChangeArrowheads="1"/>
          </p:cNvSpPr>
          <p:nvPr/>
        </p:nvSpPr>
        <p:spPr bwMode="auto">
          <a:xfrm>
            <a:off x="714499" y="2131852"/>
            <a:ext cx="10763002" cy="363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latin typeface="Times New Roman" panose="02020603050405020304" pitchFamily="18" charset="0"/>
                <a:ea typeface="Aptos" panose="020B0004020202020204" pitchFamily="34" charset="0"/>
                <a:cs typeface="Times New Roman" panose="02020603050405020304" pitchFamily="18" charset="0"/>
              </a:rPr>
              <a:t>  </a:t>
            </a:r>
            <a:r>
              <a:rPr lang="en-US" altLang="en-US" sz="2200" dirty="0">
                <a:latin typeface="Times New Roman" panose="02020603050405020304" pitchFamily="18" charset="0"/>
                <a:ea typeface="Aptos" panose="020B000402020202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600" b="0" i="0" u="none" strike="noStrike" cap="none" normalizeH="0" baseline="0" dirty="0">
                <a:ln>
                  <a:noFill/>
                </a:ln>
                <a:solidFill>
                  <a:schemeClr val="tx1"/>
                </a:solidFill>
                <a:effectLst/>
                <a:ea typeface="Aptos" panose="020B0004020202020204" pitchFamily="34" charset="0"/>
                <a:cs typeface="Times New Roman" panose="02020603050405020304" pitchFamily="18" charset="0"/>
              </a:rPr>
              <a:t>Most are mildly dehydrated </a:t>
            </a:r>
            <a:r>
              <a:rPr kumimoji="0" lang="en-US" altLang="en-US" sz="2600" b="0" i="0" u="none" strike="noStrike" cap="none" normalizeH="0" baseline="0" dirty="0">
                <a:ln>
                  <a:noFill/>
                </a:ln>
                <a:solidFill>
                  <a:schemeClr val="tx1"/>
                </a:solidFill>
                <a:effectLst/>
                <a:ea typeface="Times New Roman" panose="02020603050405020304" pitchFamily="18" charset="0"/>
                <a:cs typeface="Aptos" panose="020B0004020202020204" pitchFamily="34" charset="0"/>
              </a:rPr>
              <a:t>= 30% less energy</a:t>
            </a:r>
            <a:endParaRPr kumimoji="0" lang="en-US" altLang="en-US" sz="2600" b="0" i="0" u="none" strike="noStrike" cap="none" normalizeH="0" baseline="0" dirty="0">
              <a:ln>
                <a:noFill/>
              </a:ln>
              <a:solidFill>
                <a:schemeClr val="tx1"/>
              </a:solidFill>
              <a:effectLst/>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1" i="0" u="none" strike="noStrike" cap="none" normalizeH="0" baseline="0" dirty="0">
              <a:ln>
                <a:noFill/>
              </a:ln>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i="0" u="none" strike="noStrike" cap="none" normalizeH="0" baseline="0" dirty="0">
                <a:ln>
                  <a:noFill/>
                </a:ln>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Dehydration is most common contributor to:</a:t>
            </a:r>
            <a:r>
              <a:rPr kumimoji="0" lang="en-US" altLang="en-US" sz="2800" i="1" u="none" strike="noStrike" cap="none" normalizeH="0" baseline="0" dirty="0">
                <a:ln>
                  <a:noFill/>
                </a:ln>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 </a:t>
            </a:r>
            <a:endParaRPr kumimoji="0" lang="en-US" altLang="en-US" sz="2800" i="0" u="none" strike="noStrike" cap="none" normalizeH="0" baseline="0" dirty="0">
              <a:ln>
                <a:noFill/>
              </a:ln>
              <a:solidFill>
                <a:schemeClr val="tx1"/>
              </a:solidFill>
              <a:effectLst/>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600" b="0" i="0" u="none" strike="noStrike" cap="none" normalizeH="0" baseline="0" dirty="0">
                <a:ln>
                  <a:noFill/>
                </a:ln>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Fatigue</a:t>
            </a:r>
            <a:r>
              <a:rPr kumimoji="0" lang="en-US" altLang="en-US" sz="2600" b="0" i="0" u="none" strike="noStrike" cap="none" normalizeH="0" baseline="0" dirty="0">
                <a:ln>
                  <a:noFill/>
                </a:ln>
                <a:solidFill>
                  <a:schemeClr val="tx1"/>
                </a:solidFill>
                <a:effectLst/>
                <a:ea typeface="Times New Roman" panose="02020603050405020304" pitchFamily="18" charset="0"/>
                <a:cs typeface="Aptos" panose="020B0004020202020204" pitchFamily="34" charset="0"/>
              </a:rPr>
              <a:t> </a:t>
            </a:r>
            <a:endParaRPr kumimoji="0" lang="en-US" altLang="en-US" sz="2600" b="0" i="0" u="none" strike="noStrike" cap="none" normalizeH="0" baseline="0" dirty="0">
              <a:ln>
                <a:noFill/>
              </a:ln>
              <a:solidFill>
                <a:schemeClr val="tx1"/>
              </a:solidFill>
              <a:effectLst/>
              <a:latin typeface="Arial" panose="020B0604020202020204" pitchFamily="34" charset="0"/>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600" b="0" i="0" u="none" strike="noStrike" cap="none" normalizeH="0" baseline="0" dirty="0">
                <a:ln>
                  <a:noFill/>
                </a:ln>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Poor Digestion &amp; Constipation</a:t>
            </a:r>
            <a:endParaRPr kumimoji="0" lang="en-US" altLang="en-US" sz="2600" b="0" i="0" u="none" strike="noStrike" cap="none" normalizeH="0" baseline="0" dirty="0">
              <a:ln>
                <a:noFill/>
              </a:ln>
              <a:solidFill>
                <a:schemeClr val="tx1"/>
              </a:solidFill>
              <a:effectLst/>
              <a:ea typeface="Aptos" panose="020B0004020202020204" pitchFamily="34" charset="0"/>
              <a:cs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600" b="0" i="0" u="none" strike="noStrike" cap="none" normalizeH="0" baseline="0" dirty="0">
                <a:ln>
                  <a:noFill/>
                </a:ln>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Stiffness, Muscle and Joint Pain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600" b="0" i="0" u="none" strike="noStrike" cap="none" normalizeH="0" baseline="0" dirty="0">
                <a:ln>
                  <a:noFill/>
                </a:ln>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rPr>
              <a:t>Brain Fog, Dizziness &amp; Headaches</a:t>
            </a:r>
            <a:r>
              <a:rPr kumimoji="0" lang="en-US" altLang="en-US" sz="2600" b="0" i="0" u="none" strike="noStrike" cap="none" normalizeH="0" baseline="0" dirty="0">
                <a:ln>
                  <a:noFill/>
                </a:ln>
                <a:solidFill>
                  <a:schemeClr val="tx1"/>
                </a:solidFill>
                <a:effectLst/>
              </a:rPr>
              <a:t> </a:t>
            </a:r>
            <a:endParaRPr kumimoji="0" lang="en-US" altLang="en-US" sz="2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97754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313" y="100466"/>
            <a:ext cx="10167256" cy="1143000"/>
          </a:xfrm>
        </p:spPr>
        <p:txBody>
          <a:bodyPr>
            <a:normAutofit/>
          </a:bodyPr>
          <a:lstStyle/>
          <a:p>
            <a:pPr algn="ctr"/>
            <a:r>
              <a:rPr sz="3600" dirty="0"/>
              <a:t>Hydration Matters More as We Age (Part 1)</a:t>
            </a:r>
          </a:p>
        </p:txBody>
      </p:sp>
      <p:graphicFrame>
        <p:nvGraphicFramePr>
          <p:cNvPr id="3" name="Table 2"/>
          <p:cNvGraphicFramePr>
            <a:graphicFrameLocks noGrp="1"/>
          </p:cNvGraphicFramePr>
          <p:nvPr>
            <p:extLst>
              <p:ext uri="{D42A27DB-BD31-4B8C-83A1-F6EECF244321}">
                <p14:modId xmlns:p14="http://schemas.microsoft.com/office/powerpoint/2010/main" val="1186882561"/>
              </p:ext>
            </p:extLst>
          </p:nvPr>
        </p:nvGraphicFramePr>
        <p:xfrm>
          <a:off x="827313" y="1119051"/>
          <a:ext cx="10167256" cy="5401491"/>
        </p:xfrm>
        <a:graphic>
          <a:graphicData uri="http://schemas.openxmlformats.org/drawingml/2006/table">
            <a:tbl>
              <a:tblPr firstRow="1" bandRow="1">
                <a:tableStyleId>{5C22544A-7EE6-4342-B048-85BDC9FD1C3A}</a:tableStyleId>
              </a:tblPr>
              <a:tblGrid>
                <a:gridCol w="2675594">
                  <a:extLst>
                    <a:ext uri="{9D8B030D-6E8A-4147-A177-3AD203B41FA5}">
                      <a16:colId xmlns:a16="http://schemas.microsoft.com/office/drawing/2014/main" val="20000"/>
                    </a:ext>
                  </a:extLst>
                </a:gridCol>
                <a:gridCol w="3745831">
                  <a:extLst>
                    <a:ext uri="{9D8B030D-6E8A-4147-A177-3AD203B41FA5}">
                      <a16:colId xmlns:a16="http://schemas.microsoft.com/office/drawing/2014/main" val="20001"/>
                    </a:ext>
                  </a:extLst>
                </a:gridCol>
                <a:gridCol w="3745831">
                  <a:extLst>
                    <a:ext uri="{9D8B030D-6E8A-4147-A177-3AD203B41FA5}">
                      <a16:colId xmlns:a16="http://schemas.microsoft.com/office/drawing/2014/main" val="20002"/>
                    </a:ext>
                  </a:extLst>
                </a:gridCol>
              </a:tblGrid>
              <a:tr h="475331">
                <a:tc>
                  <a:txBody>
                    <a:bodyPr/>
                    <a:lstStyle/>
                    <a:p>
                      <a:r>
                        <a:rPr sz="2000" b="1" dirty="0">
                          <a:solidFill>
                            <a:srgbClr val="FFFFFF"/>
                          </a:solidFill>
                          <a:latin typeface="Calibri"/>
                        </a:rPr>
                        <a:t>Feature</a:t>
                      </a:r>
                    </a:p>
                  </a:txBody>
                  <a:tcPr>
                    <a:solidFill>
                      <a:srgbClr val="0066CC"/>
                    </a:solidFill>
                  </a:tcPr>
                </a:tc>
                <a:tc>
                  <a:txBody>
                    <a:bodyPr/>
                    <a:lstStyle/>
                    <a:p>
                      <a:r>
                        <a:rPr sz="2000" b="1" dirty="0">
                          <a:solidFill>
                            <a:srgbClr val="FFFFFF"/>
                          </a:solidFill>
                          <a:latin typeface="Calibri"/>
                        </a:rPr>
                        <a:t>Hydrated Retiree</a:t>
                      </a:r>
                    </a:p>
                  </a:txBody>
                  <a:tcPr>
                    <a:solidFill>
                      <a:srgbClr val="0066CC"/>
                    </a:solidFill>
                  </a:tcPr>
                </a:tc>
                <a:tc>
                  <a:txBody>
                    <a:bodyPr/>
                    <a:lstStyle/>
                    <a:p>
                      <a:r>
                        <a:rPr sz="2000" b="1" dirty="0">
                          <a:solidFill>
                            <a:srgbClr val="FFFFFF"/>
                          </a:solidFill>
                          <a:latin typeface="Calibri"/>
                        </a:rPr>
                        <a:t>Dehydrated Retiree</a:t>
                      </a:r>
                    </a:p>
                  </a:txBody>
                  <a:tcPr>
                    <a:solidFill>
                      <a:srgbClr val="0066CC"/>
                    </a:solidFill>
                  </a:tcPr>
                </a:tc>
                <a:extLst>
                  <a:ext uri="{0D108BD9-81ED-4DB2-BD59-A6C34878D82A}">
                    <a16:rowId xmlns:a16="http://schemas.microsoft.com/office/drawing/2014/main" val="10000"/>
                  </a:ext>
                </a:extLst>
              </a:tr>
              <a:tr h="1901325">
                <a:tc>
                  <a:txBody>
                    <a:bodyPr/>
                    <a:lstStyle/>
                    <a:p>
                      <a:r>
                        <a:rPr sz="1700" b="0" dirty="0">
                          <a:solidFill>
                            <a:srgbClr val="000000"/>
                          </a:solidFill>
                          <a:latin typeface="+mn-lt"/>
                        </a:rPr>
                        <a:t>Brain Health</a:t>
                      </a:r>
                    </a:p>
                  </a:txBody>
                  <a:tcPr>
                    <a:solidFill>
                      <a:srgbClr val="FFFFFF"/>
                    </a:solidFill>
                  </a:tcPr>
                </a:tc>
                <a:tc>
                  <a:txBody>
                    <a:bodyPr/>
                    <a:lstStyle/>
                    <a:p>
                      <a:r>
                        <a:rPr sz="1700" b="0" dirty="0">
                          <a:solidFill>
                            <a:srgbClr val="000000"/>
                          </a:solidFill>
                          <a:latin typeface="+mn-lt"/>
                        </a:rPr>
                        <a:t>Brain 75-80% water</a:t>
                      </a:r>
                    </a:p>
                    <a:p>
                      <a:r>
                        <a:rPr sz="1700" dirty="0">
                          <a:latin typeface="+mn-lt"/>
                        </a:rPr>
                        <a:t>Sharp focus</a:t>
                      </a:r>
                    </a:p>
                  </a:txBody>
                  <a:tcPr>
                    <a:solidFill>
                      <a:srgbClr val="FFFFFF"/>
                    </a:solidFill>
                  </a:tcPr>
                </a:tc>
                <a:tc>
                  <a:txBody>
                    <a:bodyPr/>
                    <a:lstStyle/>
                    <a:p>
                      <a:r>
                        <a:rPr sz="1700" b="0" dirty="0">
                          <a:solidFill>
                            <a:srgbClr val="000000"/>
                          </a:solidFill>
                          <a:latin typeface="+mn-lt"/>
                        </a:rPr>
                        <a:t>Even mild dehydration shrinks the brain</a:t>
                      </a:r>
                      <a:r>
                        <a:rPr lang="en-US" sz="1700" b="0" dirty="0">
                          <a:solidFill>
                            <a:srgbClr val="000000"/>
                          </a:solidFill>
                          <a:latin typeface="+mn-lt"/>
                        </a:rPr>
                        <a:t>, c</a:t>
                      </a:r>
                      <a:r>
                        <a:rPr sz="1700" b="0" dirty="0">
                          <a:solidFill>
                            <a:srgbClr val="000000"/>
                          </a:solidFill>
                          <a:latin typeface="+mn-lt"/>
                        </a:rPr>
                        <a:t>auses problems with memory, attention &amp; concentration. Older adults show 25% slower response times when dehydrated (Journal of Nutrition, 2012)</a:t>
                      </a:r>
                    </a:p>
                  </a:txBody>
                  <a:tcPr>
                    <a:solidFill>
                      <a:srgbClr val="FFFFFF"/>
                    </a:solidFill>
                  </a:tcPr>
                </a:tc>
                <a:extLst>
                  <a:ext uri="{0D108BD9-81ED-4DB2-BD59-A6C34878D82A}">
                    <a16:rowId xmlns:a16="http://schemas.microsoft.com/office/drawing/2014/main" val="10001"/>
                  </a:ext>
                </a:extLst>
              </a:tr>
              <a:tr h="1123510">
                <a:tc>
                  <a:txBody>
                    <a:bodyPr/>
                    <a:lstStyle/>
                    <a:p>
                      <a:r>
                        <a:rPr sz="1700" b="0" dirty="0">
                          <a:solidFill>
                            <a:srgbClr val="000000"/>
                          </a:solidFill>
                          <a:latin typeface="+mn-lt"/>
                        </a:rPr>
                        <a:t>Joint &amp; Muscle Comfort</a:t>
                      </a:r>
                    </a:p>
                  </a:txBody>
                  <a:tcPr>
                    <a:solidFill>
                      <a:srgbClr val="E6F0FF"/>
                    </a:solidFill>
                  </a:tcPr>
                </a:tc>
                <a:tc>
                  <a:txBody>
                    <a:bodyPr/>
                    <a:lstStyle/>
                    <a:p>
                      <a:r>
                        <a:rPr sz="1700" b="0" dirty="0">
                          <a:solidFill>
                            <a:srgbClr val="000000"/>
                          </a:solidFill>
                          <a:latin typeface="+mn-lt"/>
                        </a:rPr>
                        <a:t>Muscles 73% water; Bones 20–25% water</a:t>
                      </a:r>
                      <a:r>
                        <a:rPr lang="en-US" sz="1700" b="0" dirty="0">
                          <a:solidFill>
                            <a:srgbClr val="000000"/>
                          </a:solidFill>
                          <a:latin typeface="+mn-lt"/>
                        </a:rPr>
                        <a:t>. </a:t>
                      </a:r>
                      <a:r>
                        <a:rPr sz="1700" dirty="0">
                          <a:latin typeface="+mn-lt"/>
                        </a:rPr>
                        <a:t>Synovial fluid lubricates all joints. Smooth movement</a:t>
                      </a:r>
                    </a:p>
                  </a:txBody>
                  <a:tcPr>
                    <a:solidFill>
                      <a:srgbClr val="E6F0FF"/>
                    </a:solidFill>
                  </a:tcPr>
                </a:tc>
                <a:tc>
                  <a:txBody>
                    <a:bodyPr/>
                    <a:lstStyle/>
                    <a:p>
                      <a:r>
                        <a:rPr sz="1700" b="0" dirty="0">
                          <a:solidFill>
                            <a:srgbClr val="000000"/>
                          </a:solidFill>
                          <a:latin typeface="+mn-lt"/>
                        </a:rPr>
                        <a:t>Poor water intake causes inflammation and friction, worsening arthritis &amp; stiffness</a:t>
                      </a:r>
                    </a:p>
                  </a:txBody>
                  <a:tcPr>
                    <a:solidFill>
                      <a:srgbClr val="E6F0FF"/>
                    </a:solidFill>
                  </a:tcPr>
                </a:tc>
                <a:extLst>
                  <a:ext uri="{0D108BD9-81ED-4DB2-BD59-A6C34878D82A}">
                    <a16:rowId xmlns:a16="http://schemas.microsoft.com/office/drawing/2014/main" val="10002"/>
                  </a:ext>
                </a:extLst>
              </a:tr>
              <a:tr h="1901325">
                <a:tc>
                  <a:txBody>
                    <a:bodyPr/>
                    <a:lstStyle/>
                    <a:p>
                      <a:r>
                        <a:rPr sz="1700" b="0" dirty="0">
                          <a:solidFill>
                            <a:srgbClr val="000000"/>
                          </a:solidFill>
                          <a:latin typeface="+mn-lt"/>
                        </a:rPr>
                        <a:t>Vascular Health</a:t>
                      </a:r>
                    </a:p>
                  </a:txBody>
                  <a:tcPr>
                    <a:solidFill>
                      <a:srgbClr val="FFFFFF"/>
                    </a:solidFill>
                  </a:tcPr>
                </a:tc>
                <a:tc>
                  <a:txBody>
                    <a:bodyPr/>
                    <a:lstStyle/>
                    <a:p>
                      <a:r>
                        <a:rPr sz="1700" b="0" dirty="0">
                          <a:solidFill>
                            <a:srgbClr val="000000"/>
                          </a:solidFill>
                          <a:latin typeface="+mn-lt"/>
                        </a:rPr>
                        <a:t>Heart 75–80% water; Blood 83% water</a:t>
                      </a:r>
                      <a:r>
                        <a:rPr lang="en-US" sz="1700" b="0" dirty="0">
                          <a:solidFill>
                            <a:srgbClr val="000000"/>
                          </a:solidFill>
                          <a:latin typeface="+mn-lt"/>
                        </a:rPr>
                        <a:t>.  </a:t>
                      </a:r>
                      <a:r>
                        <a:rPr sz="1700" dirty="0">
                          <a:latin typeface="+mn-lt"/>
                        </a:rPr>
                        <a:t>Stable heart rate &amp; BP. Proper hydration ↓BP up to 10 pts. Drinking 2 cups of water ↓systolic BP in older adults (Hypertension Research, 2019)</a:t>
                      </a:r>
                    </a:p>
                  </a:txBody>
                  <a:tcPr>
                    <a:solidFill>
                      <a:srgbClr val="FFFFFF"/>
                    </a:solidFill>
                  </a:tcPr>
                </a:tc>
                <a:tc>
                  <a:txBody>
                    <a:bodyPr/>
                    <a:lstStyle/>
                    <a:p>
                      <a:r>
                        <a:rPr sz="1700" b="0" dirty="0">
                          <a:solidFill>
                            <a:srgbClr val="000000"/>
                          </a:solidFill>
                          <a:latin typeface="+mn-lt"/>
                        </a:rPr>
                        <a:t>Reduced blood volume increases heart workload, elevating heart rate &amp; BP</a:t>
                      </a:r>
                    </a:p>
                  </a:txBody>
                  <a:tcPr>
                    <a:solidFill>
                      <a:srgbClr val="FFFFFF"/>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0857" y="274638"/>
            <a:ext cx="10156371" cy="1143000"/>
          </a:xfrm>
        </p:spPr>
        <p:txBody>
          <a:bodyPr>
            <a:noAutofit/>
          </a:bodyPr>
          <a:lstStyle/>
          <a:p>
            <a:pPr algn="ctr"/>
            <a:r>
              <a:rPr lang="en-US" sz="3400" dirty="0"/>
              <a:t>Hydration Matters More as We Age (Part 2)</a:t>
            </a:r>
            <a:endParaRPr sz="3400" dirty="0"/>
          </a:p>
        </p:txBody>
      </p:sp>
      <p:graphicFrame>
        <p:nvGraphicFramePr>
          <p:cNvPr id="3" name="Table 2"/>
          <p:cNvGraphicFramePr>
            <a:graphicFrameLocks noGrp="1"/>
          </p:cNvGraphicFramePr>
          <p:nvPr>
            <p:extLst>
              <p:ext uri="{D42A27DB-BD31-4B8C-83A1-F6EECF244321}">
                <p14:modId xmlns:p14="http://schemas.microsoft.com/office/powerpoint/2010/main" val="379371817"/>
              </p:ext>
            </p:extLst>
          </p:nvPr>
        </p:nvGraphicFramePr>
        <p:xfrm>
          <a:off x="870857" y="1328057"/>
          <a:ext cx="10156371" cy="4963886"/>
        </p:xfrm>
        <a:graphic>
          <a:graphicData uri="http://schemas.openxmlformats.org/drawingml/2006/table">
            <a:tbl>
              <a:tblPr firstRow="1" bandRow="1">
                <a:tableStyleId>{5C22544A-7EE6-4342-B048-85BDC9FD1C3A}</a:tableStyleId>
              </a:tblPr>
              <a:tblGrid>
                <a:gridCol w="2672729">
                  <a:extLst>
                    <a:ext uri="{9D8B030D-6E8A-4147-A177-3AD203B41FA5}">
                      <a16:colId xmlns:a16="http://schemas.microsoft.com/office/drawing/2014/main" val="20000"/>
                    </a:ext>
                  </a:extLst>
                </a:gridCol>
                <a:gridCol w="3741821">
                  <a:extLst>
                    <a:ext uri="{9D8B030D-6E8A-4147-A177-3AD203B41FA5}">
                      <a16:colId xmlns:a16="http://schemas.microsoft.com/office/drawing/2014/main" val="20001"/>
                    </a:ext>
                  </a:extLst>
                </a:gridCol>
                <a:gridCol w="3741821">
                  <a:extLst>
                    <a:ext uri="{9D8B030D-6E8A-4147-A177-3AD203B41FA5}">
                      <a16:colId xmlns:a16="http://schemas.microsoft.com/office/drawing/2014/main" val="20002"/>
                    </a:ext>
                  </a:extLst>
                </a:gridCol>
              </a:tblGrid>
              <a:tr h="616534">
                <a:tc>
                  <a:txBody>
                    <a:bodyPr/>
                    <a:lstStyle/>
                    <a:p>
                      <a:r>
                        <a:rPr sz="2000" b="1" dirty="0">
                          <a:solidFill>
                            <a:srgbClr val="FFFFFF"/>
                          </a:solidFill>
                          <a:latin typeface="Calibri"/>
                        </a:rPr>
                        <a:t>Feature</a:t>
                      </a:r>
                    </a:p>
                  </a:txBody>
                  <a:tcPr>
                    <a:solidFill>
                      <a:srgbClr val="0066CC"/>
                    </a:solidFill>
                  </a:tcPr>
                </a:tc>
                <a:tc>
                  <a:txBody>
                    <a:bodyPr/>
                    <a:lstStyle/>
                    <a:p>
                      <a:r>
                        <a:rPr sz="2000" b="1" dirty="0">
                          <a:solidFill>
                            <a:srgbClr val="FFFFFF"/>
                          </a:solidFill>
                          <a:latin typeface="Calibri"/>
                        </a:rPr>
                        <a:t>Hydrated Retiree</a:t>
                      </a:r>
                    </a:p>
                  </a:txBody>
                  <a:tcPr>
                    <a:solidFill>
                      <a:srgbClr val="0066CC"/>
                    </a:solidFill>
                  </a:tcPr>
                </a:tc>
                <a:tc>
                  <a:txBody>
                    <a:bodyPr/>
                    <a:lstStyle/>
                    <a:p>
                      <a:r>
                        <a:rPr sz="2000" b="1" dirty="0">
                          <a:solidFill>
                            <a:srgbClr val="FFFFFF"/>
                          </a:solidFill>
                          <a:latin typeface="Calibri"/>
                        </a:rPr>
                        <a:t>Dehydrated Retiree</a:t>
                      </a:r>
                    </a:p>
                  </a:txBody>
                  <a:tcPr>
                    <a:solidFill>
                      <a:srgbClr val="0066CC"/>
                    </a:solidFill>
                  </a:tcPr>
                </a:tc>
                <a:extLst>
                  <a:ext uri="{0D108BD9-81ED-4DB2-BD59-A6C34878D82A}">
                    <a16:rowId xmlns:a16="http://schemas.microsoft.com/office/drawing/2014/main" val="10000"/>
                  </a:ext>
                </a:extLst>
              </a:tr>
              <a:tr h="1106599">
                <a:tc>
                  <a:txBody>
                    <a:bodyPr/>
                    <a:lstStyle/>
                    <a:p>
                      <a:r>
                        <a:rPr sz="1700" b="0" dirty="0">
                          <a:solidFill>
                            <a:srgbClr val="000000"/>
                          </a:solidFill>
                          <a:latin typeface="+mn-lt"/>
                        </a:rPr>
                        <a:t>Vision</a:t>
                      </a:r>
                    </a:p>
                  </a:txBody>
                  <a:tcPr>
                    <a:solidFill>
                      <a:srgbClr val="FFFFFF"/>
                    </a:solidFill>
                  </a:tcPr>
                </a:tc>
                <a:tc>
                  <a:txBody>
                    <a:bodyPr/>
                    <a:lstStyle/>
                    <a:p>
                      <a:r>
                        <a:rPr sz="1700" b="0" dirty="0">
                          <a:solidFill>
                            <a:srgbClr val="000000"/>
                          </a:solidFill>
                          <a:latin typeface="+mn-lt"/>
                        </a:rPr>
                        <a:t>Eyes 98% water</a:t>
                      </a:r>
                    </a:p>
                    <a:p>
                      <a:r>
                        <a:rPr sz="1700" dirty="0">
                          <a:latin typeface="+mn-lt"/>
                        </a:rPr>
                        <a:t>Improved eye moisture &amp; clarity</a:t>
                      </a:r>
                    </a:p>
                  </a:txBody>
                  <a:tcPr>
                    <a:solidFill>
                      <a:srgbClr val="FFFFFF"/>
                    </a:solidFill>
                  </a:tcPr>
                </a:tc>
                <a:tc>
                  <a:txBody>
                    <a:bodyPr/>
                    <a:lstStyle/>
                    <a:p>
                      <a:r>
                        <a:rPr sz="1700" b="0" dirty="0">
                          <a:solidFill>
                            <a:srgbClr val="000000"/>
                          </a:solidFill>
                          <a:latin typeface="+mn-lt"/>
                        </a:rPr>
                        <a:t>Dry eyes, strained or blurry vision</a:t>
                      </a:r>
                    </a:p>
                  </a:txBody>
                  <a:tcPr>
                    <a:solidFill>
                      <a:srgbClr val="FFFFFF"/>
                    </a:solidFill>
                  </a:tcPr>
                </a:tc>
                <a:extLst>
                  <a:ext uri="{0D108BD9-81ED-4DB2-BD59-A6C34878D82A}">
                    <a16:rowId xmlns:a16="http://schemas.microsoft.com/office/drawing/2014/main" val="10001"/>
                  </a:ext>
                </a:extLst>
              </a:tr>
              <a:tr h="1462291">
                <a:tc>
                  <a:txBody>
                    <a:bodyPr/>
                    <a:lstStyle/>
                    <a:p>
                      <a:r>
                        <a:rPr sz="1700" b="0" dirty="0">
                          <a:solidFill>
                            <a:srgbClr val="000000"/>
                          </a:solidFill>
                          <a:latin typeface="+mn-lt"/>
                        </a:rPr>
                        <a:t>Skin</a:t>
                      </a:r>
                    </a:p>
                  </a:txBody>
                  <a:tcPr>
                    <a:solidFill>
                      <a:srgbClr val="E6F0FF"/>
                    </a:solidFill>
                  </a:tcPr>
                </a:tc>
                <a:tc>
                  <a:txBody>
                    <a:bodyPr/>
                    <a:lstStyle/>
                    <a:p>
                      <a:r>
                        <a:rPr sz="1700" b="0" dirty="0">
                          <a:solidFill>
                            <a:srgbClr val="000000"/>
                          </a:solidFill>
                          <a:latin typeface="+mn-lt"/>
                        </a:rPr>
                        <a:t>70–75% water</a:t>
                      </a:r>
                    </a:p>
                    <a:p>
                      <a:r>
                        <a:rPr sz="1700" dirty="0">
                          <a:latin typeface="+mn-lt"/>
                        </a:rPr>
                        <a:t>Elastic, glowing skin with fewer wrinkles &amp; faster wound healing</a:t>
                      </a:r>
                    </a:p>
                  </a:txBody>
                  <a:tcPr>
                    <a:solidFill>
                      <a:srgbClr val="E6F0FF"/>
                    </a:solidFill>
                  </a:tcPr>
                </a:tc>
                <a:tc>
                  <a:txBody>
                    <a:bodyPr/>
                    <a:lstStyle/>
                    <a:p>
                      <a:r>
                        <a:rPr sz="1700" b="0" dirty="0">
                          <a:solidFill>
                            <a:srgbClr val="000000"/>
                          </a:solidFill>
                          <a:latin typeface="+mn-lt"/>
                        </a:rPr>
                        <a:t>Dry, flaky skin, more wrinkles, slower wound healing</a:t>
                      </a:r>
                    </a:p>
                  </a:txBody>
                  <a:tcPr>
                    <a:solidFill>
                      <a:srgbClr val="E6F0FF"/>
                    </a:solidFill>
                  </a:tcPr>
                </a:tc>
                <a:extLst>
                  <a:ext uri="{0D108BD9-81ED-4DB2-BD59-A6C34878D82A}">
                    <a16:rowId xmlns:a16="http://schemas.microsoft.com/office/drawing/2014/main" val="10002"/>
                  </a:ext>
                </a:extLst>
              </a:tr>
              <a:tr h="750907">
                <a:tc>
                  <a:txBody>
                    <a:bodyPr/>
                    <a:lstStyle/>
                    <a:p>
                      <a:r>
                        <a:rPr sz="1700" b="0" dirty="0">
                          <a:solidFill>
                            <a:srgbClr val="000000"/>
                          </a:solidFill>
                          <a:latin typeface="+mn-lt"/>
                        </a:rPr>
                        <a:t>Digestion</a:t>
                      </a:r>
                    </a:p>
                  </a:txBody>
                  <a:tcPr>
                    <a:solidFill>
                      <a:srgbClr val="FFFFFF"/>
                    </a:solidFill>
                  </a:tcPr>
                </a:tc>
                <a:tc>
                  <a:txBody>
                    <a:bodyPr/>
                    <a:lstStyle/>
                    <a:p>
                      <a:r>
                        <a:rPr sz="1700" b="0" dirty="0">
                          <a:solidFill>
                            <a:srgbClr val="000000"/>
                          </a:solidFill>
                          <a:latin typeface="+mn-lt"/>
                        </a:rPr>
                        <a:t>Intestines 75% water</a:t>
                      </a:r>
                    </a:p>
                    <a:p>
                      <a:r>
                        <a:rPr sz="1700" dirty="0">
                          <a:latin typeface="+mn-lt"/>
                        </a:rPr>
                        <a:t>Optimal digestion &amp; absorption.</a:t>
                      </a:r>
                    </a:p>
                  </a:txBody>
                  <a:tcPr>
                    <a:solidFill>
                      <a:srgbClr val="FFFFFF"/>
                    </a:solidFill>
                  </a:tcPr>
                </a:tc>
                <a:tc>
                  <a:txBody>
                    <a:bodyPr/>
                    <a:lstStyle/>
                    <a:p>
                      <a:r>
                        <a:rPr sz="1700" b="0" dirty="0">
                          <a:solidFill>
                            <a:srgbClr val="000000"/>
                          </a:solidFill>
                          <a:latin typeface="+mn-lt"/>
                        </a:rPr>
                        <a:t>Poor water intake pulls fluid from colon and increases constipation.</a:t>
                      </a:r>
                    </a:p>
                  </a:txBody>
                  <a:tcPr>
                    <a:solidFill>
                      <a:srgbClr val="FFFFFF"/>
                    </a:solidFill>
                  </a:tcPr>
                </a:tc>
                <a:extLst>
                  <a:ext uri="{0D108BD9-81ED-4DB2-BD59-A6C34878D82A}">
                    <a16:rowId xmlns:a16="http://schemas.microsoft.com/office/drawing/2014/main" val="10003"/>
                  </a:ext>
                </a:extLst>
              </a:tr>
              <a:tr h="1027555">
                <a:tc>
                  <a:txBody>
                    <a:bodyPr/>
                    <a:lstStyle/>
                    <a:p>
                      <a:r>
                        <a:rPr sz="1700" b="0" dirty="0">
                          <a:solidFill>
                            <a:srgbClr val="000000"/>
                          </a:solidFill>
                          <a:latin typeface="+mn-lt"/>
                        </a:rPr>
                        <a:t>Immune Function</a:t>
                      </a:r>
                    </a:p>
                  </a:txBody>
                  <a:tcPr>
                    <a:solidFill>
                      <a:srgbClr val="E6F0FF"/>
                    </a:solidFill>
                  </a:tcPr>
                </a:tc>
                <a:tc>
                  <a:txBody>
                    <a:bodyPr/>
                    <a:lstStyle/>
                    <a:p>
                      <a:r>
                        <a:rPr sz="1700" b="0" dirty="0">
                          <a:solidFill>
                            <a:srgbClr val="000000"/>
                          </a:solidFill>
                          <a:latin typeface="+mn-lt"/>
                        </a:rPr>
                        <a:t>Lymph 94% water; Lungs 75%; Liver 70–75%</a:t>
                      </a:r>
                    </a:p>
                    <a:p>
                      <a:r>
                        <a:rPr sz="1700" dirty="0">
                          <a:latin typeface="+mn-lt"/>
                        </a:rPr>
                        <a:t>Strong immunity</a:t>
                      </a:r>
                    </a:p>
                  </a:txBody>
                  <a:tcPr>
                    <a:solidFill>
                      <a:srgbClr val="E6F0FF"/>
                    </a:solidFill>
                  </a:tcPr>
                </a:tc>
                <a:tc>
                  <a:txBody>
                    <a:bodyPr/>
                    <a:lstStyle/>
                    <a:p>
                      <a:r>
                        <a:rPr sz="1700" b="0" dirty="0">
                          <a:solidFill>
                            <a:srgbClr val="000000"/>
                          </a:solidFill>
                          <a:latin typeface="+mn-lt"/>
                        </a:rPr>
                        <a:t>Weak immunity</a:t>
                      </a:r>
                    </a:p>
                  </a:txBody>
                  <a:tcPr>
                    <a:solidFill>
                      <a:srgbClr val="E6F0FF"/>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2885" y="274638"/>
            <a:ext cx="10167257" cy="1143000"/>
          </a:xfrm>
        </p:spPr>
        <p:txBody>
          <a:bodyPr>
            <a:normAutofit/>
          </a:bodyPr>
          <a:lstStyle/>
          <a:p>
            <a:pPr algn="ctr"/>
            <a:r>
              <a:rPr sz="3400" dirty="0"/>
              <a:t>Hydration Matters More as We Age (Part 3)</a:t>
            </a:r>
          </a:p>
        </p:txBody>
      </p:sp>
      <p:graphicFrame>
        <p:nvGraphicFramePr>
          <p:cNvPr id="3" name="Table 2"/>
          <p:cNvGraphicFramePr>
            <a:graphicFrameLocks noGrp="1"/>
          </p:cNvGraphicFramePr>
          <p:nvPr>
            <p:extLst>
              <p:ext uri="{D42A27DB-BD31-4B8C-83A1-F6EECF244321}">
                <p14:modId xmlns:p14="http://schemas.microsoft.com/office/powerpoint/2010/main" val="2885822731"/>
              </p:ext>
            </p:extLst>
          </p:nvPr>
        </p:nvGraphicFramePr>
        <p:xfrm>
          <a:off x="772886" y="1417638"/>
          <a:ext cx="10265228" cy="4767510"/>
        </p:xfrm>
        <a:graphic>
          <a:graphicData uri="http://schemas.openxmlformats.org/drawingml/2006/table">
            <a:tbl>
              <a:tblPr firstRow="1" bandRow="1">
                <a:tableStyleId>{5C22544A-7EE6-4342-B048-85BDC9FD1C3A}</a:tableStyleId>
              </a:tblPr>
              <a:tblGrid>
                <a:gridCol w="2701376">
                  <a:extLst>
                    <a:ext uri="{9D8B030D-6E8A-4147-A177-3AD203B41FA5}">
                      <a16:colId xmlns:a16="http://schemas.microsoft.com/office/drawing/2014/main" val="20000"/>
                    </a:ext>
                  </a:extLst>
                </a:gridCol>
                <a:gridCol w="3781926">
                  <a:extLst>
                    <a:ext uri="{9D8B030D-6E8A-4147-A177-3AD203B41FA5}">
                      <a16:colId xmlns:a16="http://schemas.microsoft.com/office/drawing/2014/main" val="20001"/>
                    </a:ext>
                  </a:extLst>
                </a:gridCol>
                <a:gridCol w="3781926">
                  <a:extLst>
                    <a:ext uri="{9D8B030D-6E8A-4147-A177-3AD203B41FA5}">
                      <a16:colId xmlns:a16="http://schemas.microsoft.com/office/drawing/2014/main" val="20002"/>
                    </a:ext>
                  </a:extLst>
                </a:gridCol>
              </a:tblGrid>
              <a:tr h="731702">
                <a:tc>
                  <a:txBody>
                    <a:bodyPr/>
                    <a:lstStyle/>
                    <a:p>
                      <a:r>
                        <a:rPr sz="2000" b="1" dirty="0">
                          <a:solidFill>
                            <a:srgbClr val="FFFFFF"/>
                          </a:solidFill>
                          <a:latin typeface="Calibri"/>
                        </a:rPr>
                        <a:t>Feature</a:t>
                      </a:r>
                    </a:p>
                  </a:txBody>
                  <a:tcPr>
                    <a:solidFill>
                      <a:srgbClr val="0066CC"/>
                    </a:solidFill>
                  </a:tcPr>
                </a:tc>
                <a:tc>
                  <a:txBody>
                    <a:bodyPr/>
                    <a:lstStyle/>
                    <a:p>
                      <a:r>
                        <a:rPr sz="2000" b="1" dirty="0">
                          <a:solidFill>
                            <a:srgbClr val="FFFFFF"/>
                          </a:solidFill>
                          <a:latin typeface="Calibri"/>
                        </a:rPr>
                        <a:t>Hydrated Retiree</a:t>
                      </a:r>
                    </a:p>
                  </a:txBody>
                  <a:tcPr>
                    <a:solidFill>
                      <a:srgbClr val="0066CC"/>
                    </a:solidFill>
                  </a:tcPr>
                </a:tc>
                <a:tc>
                  <a:txBody>
                    <a:bodyPr/>
                    <a:lstStyle/>
                    <a:p>
                      <a:r>
                        <a:rPr sz="2000" b="1" dirty="0">
                          <a:solidFill>
                            <a:srgbClr val="FFFFFF"/>
                          </a:solidFill>
                          <a:latin typeface="Calibri"/>
                        </a:rPr>
                        <a:t>Dehydrated Retiree</a:t>
                      </a:r>
                    </a:p>
                  </a:txBody>
                  <a:tcPr>
                    <a:solidFill>
                      <a:srgbClr val="0066CC"/>
                    </a:solidFill>
                  </a:tcPr>
                </a:tc>
                <a:extLst>
                  <a:ext uri="{0D108BD9-81ED-4DB2-BD59-A6C34878D82A}">
                    <a16:rowId xmlns:a16="http://schemas.microsoft.com/office/drawing/2014/main" val="10000"/>
                  </a:ext>
                </a:extLst>
              </a:tr>
              <a:tr h="1313312">
                <a:tc>
                  <a:txBody>
                    <a:bodyPr/>
                    <a:lstStyle/>
                    <a:p>
                      <a:r>
                        <a:rPr sz="1700" b="0" dirty="0">
                          <a:solidFill>
                            <a:srgbClr val="000000"/>
                          </a:solidFill>
                          <a:latin typeface="+mn-lt"/>
                        </a:rPr>
                        <a:t>Kidney Function</a:t>
                      </a:r>
                    </a:p>
                  </a:txBody>
                  <a:tcPr>
                    <a:solidFill>
                      <a:srgbClr val="FFFFFF"/>
                    </a:solidFill>
                  </a:tcPr>
                </a:tc>
                <a:tc>
                  <a:txBody>
                    <a:bodyPr/>
                    <a:lstStyle/>
                    <a:p>
                      <a:r>
                        <a:rPr sz="1700" b="0" dirty="0">
                          <a:solidFill>
                            <a:srgbClr val="000000"/>
                          </a:solidFill>
                          <a:latin typeface="+mn-lt"/>
                        </a:rPr>
                        <a:t>Kidneys 80–85% water</a:t>
                      </a:r>
                    </a:p>
                    <a:p>
                      <a:r>
                        <a:rPr sz="1700" dirty="0">
                          <a:latin typeface="+mn-lt"/>
                        </a:rPr>
                        <a:t>Drinking water ↓ risk of UTIs &amp; kidney stones by 50%</a:t>
                      </a:r>
                    </a:p>
                  </a:txBody>
                  <a:tcPr>
                    <a:solidFill>
                      <a:srgbClr val="FFFFFF"/>
                    </a:solidFill>
                  </a:tcPr>
                </a:tc>
                <a:tc>
                  <a:txBody>
                    <a:bodyPr/>
                    <a:lstStyle/>
                    <a:p>
                      <a:r>
                        <a:rPr sz="1700" b="0" dirty="0">
                          <a:solidFill>
                            <a:srgbClr val="000000"/>
                          </a:solidFill>
                          <a:latin typeface="+mn-lt"/>
                        </a:rPr>
                        <a:t>↓ Detoxification, kidney strain</a:t>
                      </a:r>
                    </a:p>
                  </a:txBody>
                  <a:tcPr>
                    <a:solidFill>
                      <a:srgbClr val="FFFFFF"/>
                    </a:solidFill>
                  </a:tcPr>
                </a:tc>
                <a:extLst>
                  <a:ext uri="{0D108BD9-81ED-4DB2-BD59-A6C34878D82A}">
                    <a16:rowId xmlns:a16="http://schemas.microsoft.com/office/drawing/2014/main" val="10001"/>
                  </a:ext>
                </a:extLst>
              </a:tr>
              <a:tr h="797368">
                <a:tc>
                  <a:txBody>
                    <a:bodyPr/>
                    <a:lstStyle/>
                    <a:p>
                      <a:r>
                        <a:rPr sz="1700" b="0" dirty="0">
                          <a:solidFill>
                            <a:srgbClr val="000000"/>
                          </a:solidFill>
                          <a:latin typeface="+mn-lt"/>
                        </a:rPr>
                        <a:t>Sleep</a:t>
                      </a:r>
                    </a:p>
                  </a:txBody>
                  <a:tcPr>
                    <a:solidFill>
                      <a:srgbClr val="E6F0FF"/>
                    </a:solidFill>
                  </a:tcPr>
                </a:tc>
                <a:tc>
                  <a:txBody>
                    <a:bodyPr/>
                    <a:lstStyle/>
                    <a:p>
                      <a:r>
                        <a:rPr sz="1700" b="0" dirty="0">
                          <a:solidFill>
                            <a:srgbClr val="000000"/>
                          </a:solidFill>
                          <a:latin typeface="+mn-lt"/>
                        </a:rPr>
                        <a:t>Deeper sleep with fewer nighttime awakenings</a:t>
                      </a:r>
                    </a:p>
                  </a:txBody>
                  <a:tcPr>
                    <a:solidFill>
                      <a:srgbClr val="E6F0FF"/>
                    </a:solidFill>
                  </a:tcPr>
                </a:tc>
                <a:tc>
                  <a:txBody>
                    <a:bodyPr/>
                    <a:lstStyle/>
                    <a:p>
                      <a:r>
                        <a:rPr sz="1700" b="0" dirty="0">
                          <a:solidFill>
                            <a:srgbClr val="000000"/>
                          </a:solidFill>
                          <a:latin typeface="+mn-lt"/>
                        </a:rPr>
                        <a:t>Dry mouth, leg cramps, frequent urination = disrupted sleep</a:t>
                      </a:r>
                    </a:p>
                  </a:txBody>
                  <a:tcPr>
                    <a:solidFill>
                      <a:srgbClr val="E6F0FF"/>
                    </a:solidFill>
                  </a:tcPr>
                </a:tc>
                <a:extLst>
                  <a:ext uri="{0D108BD9-81ED-4DB2-BD59-A6C34878D82A}">
                    <a16:rowId xmlns:a16="http://schemas.microsoft.com/office/drawing/2014/main" val="10002"/>
                  </a:ext>
                </a:extLst>
              </a:tr>
              <a:tr h="797368">
                <a:tc>
                  <a:txBody>
                    <a:bodyPr/>
                    <a:lstStyle/>
                    <a:p>
                      <a:r>
                        <a:rPr sz="1700" b="0" dirty="0">
                          <a:solidFill>
                            <a:srgbClr val="000000"/>
                          </a:solidFill>
                          <a:latin typeface="+mn-lt"/>
                        </a:rPr>
                        <a:t>Fall Risk</a:t>
                      </a:r>
                    </a:p>
                  </a:txBody>
                  <a:tcPr>
                    <a:solidFill>
                      <a:srgbClr val="FFFFFF"/>
                    </a:solidFill>
                  </a:tcPr>
                </a:tc>
                <a:tc>
                  <a:txBody>
                    <a:bodyPr/>
                    <a:lstStyle/>
                    <a:p>
                      <a:r>
                        <a:rPr sz="1700" b="0" dirty="0">
                          <a:solidFill>
                            <a:srgbClr val="000000"/>
                          </a:solidFill>
                          <a:latin typeface="+mn-lt"/>
                        </a:rPr>
                        <a:t>Low fall risk, better balance &amp; coordination</a:t>
                      </a:r>
                    </a:p>
                  </a:txBody>
                  <a:tcPr>
                    <a:solidFill>
                      <a:srgbClr val="FFFFFF"/>
                    </a:solidFill>
                  </a:tcPr>
                </a:tc>
                <a:tc>
                  <a:txBody>
                    <a:bodyPr/>
                    <a:lstStyle/>
                    <a:p>
                      <a:r>
                        <a:rPr sz="1700" b="0" dirty="0">
                          <a:solidFill>
                            <a:srgbClr val="000000"/>
                          </a:solidFill>
                          <a:latin typeface="+mn-lt"/>
                        </a:rPr>
                        <a:t>37% higher fall risk due to dizziness &amp; weakness</a:t>
                      </a:r>
                    </a:p>
                  </a:txBody>
                  <a:tcPr>
                    <a:solidFill>
                      <a:srgbClr val="FFFFFF"/>
                    </a:solidFill>
                  </a:tcPr>
                </a:tc>
                <a:extLst>
                  <a:ext uri="{0D108BD9-81ED-4DB2-BD59-A6C34878D82A}">
                    <a16:rowId xmlns:a16="http://schemas.microsoft.com/office/drawing/2014/main" val="10003"/>
                  </a:ext>
                </a:extLst>
              </a:tr>
              <a:tr h="1125696">
                <a:tc>
                  <a:txBody>
                    <a:bodyPr/>
                    <a:lstStyle/>
                    <a:p>
                      <a:r>
                        <a:rPr sz="1700" b="0" dirty="0">
                          <a:solidFill>
                            <a:srgbClr val="000000"/>
                          </a:solidFill>
                          <a:latin typeface="+mn-lt"/>
                        </a:rPr>
                        <a:t>Mood</a:t>
                      </a:r>
                    </a:p>
                  </a:txBody>
                  <a:tcPr>
                    <a:solidFill>
                      <a:srgbClr val="E6F0FF"/>
                    </a:solidFill>
                  </a:tcPr>
                </a:tc>
                <a:tc>
                  <a:txBody>
                    <a:bodyPr/>
                    <a:lstStyle/>
                    <a:p>
                      <a:r>
                        <a:rPr sz="1700" b="0" dirty="0">
                          <a:solidFill>
                            <a:srgbClr val="000000"/>
                          </a:solidFill>
                          <a:latin typeface="+mn-lt"/>
                        </a:rPr>
                        <a:t>Water regulates body temperature and ↑ oxygen delivery for energy &amp; mood</a:t>
                      </a:r>
                    </a:p>
                  </a:txBody>
                  <a:tcPr>
                    <a:solidFill>
                      <a:srgbClr val="E6F0FF"/>
                    </a:solidFill>
                  </a:tcPr>
                </a:tc>
                <a:tc>
                  <a:txBody>
                    <a:bodyPr/>
                    <a:lstStyle/>
                    <a:p>
                      <a:r>
                        <a:rPr sz="1700" b="0" dirty="0">
                          <a:solidFill>
                            <a:srgbClr val="000000"/>
                          </a:solidFill>
                          <a:latin typeface="+mn-lt"/>
                        </a:rPr>
                        <a:t>Low water intake ↑ cortisol by 55%, linked to stress, irritability &amp; depression (Journal of Applied Physiology)</a:t>
                      </a:r>
                    </a:p>
                  </a:txBody>
                  <a:tcPr>
                    <a:solidFill>
                      <a:srgbClr val="E6F0FF"/>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494BED6-69AB-8A0A-562C-47A93ABAFF59}"/>
              </a:ext>
            </a:extLst>
          </p:cNvPr>
          <p:cNvPicPr>
            <a:picLocks noChangeAspect="1"/>
          </p:cNvPicPr>
          <p:nvPr/>
        </p:nvPicPr>
        <p:blipFill>
          <a:blip r:embed="rId2"/>
          <a:stretch>
            <a:fillRect/>
          </a:stretch>
        </p:blipFill>
        <p:spPr>
          <a:xfrm>
            <a:off x="498764" y="709496"/>
            <a:ext cx="11103429" cy="5703180"/>
          </a:xfrm>
          <a:prstGeom prst="rect">
            <a:avLst/>
          </a:prstGeom>
        </p:spPr>
      </p:pic>
    </p:spTree>
    <p:extLst>
      <p:ext uri="{BB962C8B-B14F-4D97-AF65-F5344CB8AC3E}">
        <p14:creationId xmlns:p14="http://schemas.microsoft.com/office/powerpoint/2010/main" val="2545604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06AB37B-6F72-145A-13BC-5141DDF8CBF7}"/>
              </a:ext>
            </a:extLst>
          </p:cNvPr>
          <p:cNvPicPr>
            <a:picLocks noChangeAspect="1"/>
          </p:cNvPicPr>
          <p:nvPr/>
        </p:nvPicPr>
        <p:blipFill>
          <a:blip r:embed="rId2"/>
          <a:stretch>
            <a:fillRect/>
          </a:stretch>
        </p:blipFill>
        <p:spPr>
          <a:xfrm>
            <a:off x="630558" y="642257"/>
            <a:ext cx="11296874" cy="5388429"/>
          </a:xfrm>
          <a:prstGeom prst="rect">
            <a:avLst/>
          </a:prstGeom>
        </p:spPr>
      </p:pic>
    </p:spTree>
    <p:extLst>
      <p:ext uri="{BB962C8B-B14F-4D97-AF65-F5344CB8AC3E}">
        <p14:creationId xmlns:p14="http://schemas.microsoft.com/office/powerpoint/2010/main" val="1853192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057" y="241981"/>
            <a:ext cx="10978243" cy="607105"/>
          </a:xfrm>
        </p:spPr>
        <p:txBody>
          <a:bodyPr>
            <a:normAutofit/>
          </a:bodyPr>
          <a:lstStyle/>
          <a:p>
            <a:r>
              <a:rPr lang="en-US" sz="3000" dirty="0"/>
              <a:t>                        </a:t>
            </a:r>
            <a:r>
              <a:rPr sz="3000" dirty="0"/>
              <a:t>Habit #3: Eat Balanced, Whole Foods Meals</a:t>
            </a:r>
          </a:p>
        </p:txBody>
      </p:sp>
      <p:sp>
        <p:nvSpPr>
          <p:cNvPr id="3" name="Rectangle 2"/>
          <p:cNvSpPr/>
          <p:nvPr/>
        </p:nvSpPr>
        <p:spPr>
          <a:xfrm>
            <a:off x="566057" y="849086"/>
            <a:ext cx="10978243" cy="5551714"/>
          </a:xfrm>
          <a:prstGeom prst="rect">
            <a:avLst/>
          </a:prstGeom>
          <a:solidFill>
            <a:srgbClr val="E6FAE6"/>
          </a:solidFill>
          <a:ln>
            <a:solidFill>
              <a:srgbClr val="00663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4" name="TextBox 3"/>
          <p:cNvSpPr txBox="1"/>
          <p:nvPr/>
        </p:nvSpPr>
        <p:spPr>
          <a:xfrm>
            <a:off x="606878" y="953546"/>
            <a:ext cx="10896600" cy="5632311"/>
          </a:xfrm>
          <a:prstGeom prst="rect">
            <a:avLst/>
          </a:prstGeom>
          <a:noFill/>
        </p:spPr>
        <p:txBody>
          <a:bodyPr wrap="square">
            <a:spAutoFit/>
          </a:bodyPr>
          <a:lstStyle/>
          <a:p>
            <a:r>
              <a:rPr dirty="0"/>
              <a:t>🥦 </a:t>
            </a:r>
            <a:r>
              <a:rPr b="1" dirty="0"/>
              <a:t>1/2 Plate = Non-Starchy Vegetables</a:t>
            </a:r>
            <a:br>
              <a:rPr dirty="0"/>
            </a:br>
            <a:r>
              <a:rPr dirty="0"/>
              <a:t>• Example: leafy greens, broccoli, cauliflower, zucchini, peppers, asparagus, cabbage, mushrooms</a:t>
            </a:r>
            <a:br>
              <a:rPr dirty="0"/>
            </a:br>
            <a:r>
              <a:rPr dirty="0"/>
              <a:t>• Why: High in fiber, antioxidants, water, and essential nutrients; low in calories but high in volume and satiety.</a:t>
            </a:r>
            <a:br>
              <a:rPr dirty="0"/>
            </a:br>
            <a:br>
              <a:rPr dirty="0"/>
            </a:br>
            <a:r>
              <a:rPr dirty="0"/>
              <a:t>🍗 </a:t>
            </a:r>
            <a:r>
              <a:rPr b="1" dirty="0"/>
              <a:t>1/4 Plate = Lean Protein</a:t>
            </a:r>
            <a:br>
              <a:rPr dirty="0"/>
            </a:br>
            <a:r>
              <a:rPr dirty="0"/>
              <a:t>• Animal: chicken, fish, eggs, turkey, grass-fed beef</a:t>
            </a:r>
            <a:br>
              <a:rPr dirty="0"/>
            </a:br>
            <a:r>
              <a:rPr dirty="0"/>
              <a:t>• Plant: lentils, beans, tofu, tempeh, edamame, quinoa</a:t>
            </a:r>
            <a:br>
              <a:rPr dirty="0"/>
            </a:br>
            <a:r>
              <a:rPr dirty="0"/>
              <a:t>• Why: Provides amino acids for muscle, immune function, hormones, and blood sugar control.</a:t>
            </a:r>
            <a:br>
              <a:rPr dirty="0"/>
            </a:br>
            <a:br>
              <a:rPr dirty="0"/>
            </a:br>
            <a:r>
              <a:rPr dirty="0"/>
              <a:t>🍠 </a:t>
            </a:r>
            <a:r>
              <a:rPr b="1" dirty="0"/>
              <a:t>1/4 Plate = Smart Carbohydrates</a:t>
            </a:r>
            <a:br>
              <a:rPr dirty="0"/>
            </a:br>
            <a:r>
              <a:rPr dirty="0"/>
              <a:t>• Whole grains: quinoa, brown rice, oats, farro, buckwheat</a:t>
            </a:r>
            <a:br>
              <a:rPr dirty="0"/>
            </a:br>
            <a:r>
              <a:rPr dirty="0"/>
              <a:t>• Starchy veggies: sweet potatoes, squash, corn, peas</a:t>
            </a:r>
            <a:br>
              <a:rPr dirty="0"/>
            </a:br>
            <a:r>
              <a:rPr dirty="0"/>
              <a:t>• Legumes: black beans, lentils</a:t>
            </a:r>
            <a:br>
              <a:rPr dirty="0"/>
            </a:br>
            <a:r>
              <a:rPr dirty="0"/>
              <a:t>• Why: Fuel for energy, brain function, and fiber to support gut health.</a:t>
            </a:r>
            <a:br>
              <a:rPr dirty="0"/>
            </a:br>
            <a:br>
              <a:rPr dirty="0"/>
            </a:br>
            <a:r>
              <a:rPr dirty="0"/>
              <a:t>🥑 </a:t>
            </a:r>
            <a:r>
              <a:rPr b="1" dirty="0"/>
              <a:t>Add Healthy Fats (1–2 tbsp or a small handful)</a:t>
            </a:r>
            <a:br>
              <a:rPr b="1" dirty="0"/>
            </a:br>
            <a:r>
              <a:rPr dirty="0"/>
              <a:t>• Examples: avocado, olive oil, nuts, seeds, olives, tahini</a:t>
            </a:r>
            <a:br>
              <a:rPr dirty="0"/>
            </a:br>
            <a:r>
              <a:rPr dirty="0"/>
              <a:t>• Why: Supports brain health, hormones, and helps absorb fat-soluble vitamins (A, D, E, K).</a:t>
            </a:r>
            <a:br>
              <a:rPr dirty="0"/>
            </a:b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457" y="274639"/>
            <a:ext cx="10537372" cy="748619"/>
          </a:xfrm>
        </p:spPr>
        <p:txBody>
          <a:bodyPr>
            <a:normAutofit/>
          </a:bodyPr>
          <a:lstStyle/>
          <a:p>
            <a:pPr algn="ctr"/>
            <a:r>
              <a:rPr sz="3800" dirty="0"/>
              <a:t>What’s On Your Plate</a:t>
            </a:r>
          </a:p>
        </p:txBody>
      </p:sp>
      <p:sp>
        <p:nvSpPr>
          <p:cNvPr id="3" name="Rectangle 2"/>
          <p:cNvSpPr/>
          <p:nvPr/>
        </p:nvSpPr>
        <p:spPr>
          <a:xfrm>
            <a:off x="718457" y="1110343"/>
            <a:ext cx="10537372" cy="5312228"/>
          </a:xfrm>
          <a:prstGeom prst="rect">
            <a:avLst/>
          </a:prstGeom>
          <a:solidFill>
            <a:srgbClr val="E6FAE6"/>
          </a:solidFill>
          <a:ln>
            <a:solidFill>
              <a:srgbClr val="00663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4" name="TextBox 3"/>
          <p:cNvSpPr txBox="1"/>
          <p:nvPr/>
        </p:nvSpPr>
        <p:spPr>
          <a:xfrm>
            <a:off x="859971" y="1463040"/>
            <a:ext cx="10395857" cy="5293757"/>
          </a:xfrm>
          <a:prstGeom prst="rect">
            <a:avLst/>
          </a:prstGeom>
          <a:noFill/>
        </p:spPr>
        <p:txBody>
          <a:bodyPr wrap="square">
            <a:spAutoFit/>
          </a:bodyPr>
          <a:lstStyle/>
          <a:p>
            <a:r>
              <a:rPr sz="2400" b="1" dirty="0"/>
              <a:t>🚨 Ultra-Processed Food</a:t>
            </a:r>
            <a:br>
              <a:rPr sz="2000" dirty="0"/>
            </a:br>
            <a:r>
              <a:rPr dirty="0"/>
              <a:t>Industrial products made mostly from refined ingredients, additives, and chemicals, with little to no whole food left.</a:t>
            </a:r>
            <a:br>
              <a:rPr dirty="0"/>
            </a:br>
            <a:endParaRPr lang="en-US" dirty="0"/>
          </a:p>
          <a:p>
            <a:r>
              <a:rPr dirty="0"/>
              <a:t>Examples: Sugary cereals, soda, chips, fast food, instant noodles, white sandwich bread, muffins, pastries, packaged snacks, deli meats, chicken nuggets, frozen meals.</a:t>
            </a:r>
            <a:br>
              <a:rPr dirty="0"/>
            </a:br>
            <a:endParaRPr lang="en-US" dirty="0"/>
          </a:p>
          <a:p>
            <a:r>
              <a:rPr dirty="0"/>
              <a:t>Adults get 60% of total calories from ultra-processed food (CDC, 2023).</a:t>
            </a:r>
            <a:br>
              <a:rPr sz="2000" dirty="0"/>
            </a:br>
            <a:br>
              <a:rPr sz="2000" dirty="0"/>
            </a:br>
            <a:r>
              <a:rPr sz="2400" b="1" dirty="0"/>
              <a:t>⚠️ Processed Foods</a:t>
            </a:r>
            <a:br>
              <a:rPr sz="2000" dirty="0"/>
            </a:br>
            <a:r>
              <a:rPr dirty="0"/>
              <a:t>Food</a:t>
            </a:r>
            <a:r>
              <a:rPr lang="en-US" dirty="0"/>
              <a:t>s</a:t>
            </a:r>
            <a:r>
              <a:rPr dirty="0"/>
              <a:t> changed from their natural form for shelf life, taste, or convenience, but still recognizable as food.</a:t>
            </a:r>
            <a:br>
              <a:rPr dirty="0"/>
            </a:br>
            <a:endParaRPr lang="en-US" dirty="0"/>
          </a:p>
          <a:p>
            <a:r>
              <a:rPr dirty="0"/>
              <a:t>Examples: Canned beans, yogurt, cheese, whole wheat bread, pasta, rice, nuts, sauces, soups, peanut butter.</a:t>
            </a:r>
            <a:br>
              <a:rPr dirty="0"/>
            </a:br>
            <a:endParaRPr lang="en-US" dirty="0"/>
          </a:p>
          <a:p>
            <a:r>
              <a:rPr dirty="0"/>
              <a:t>Adults get 10–20% of total calories from processed food (CDC, 2023).</a:t>
            </a:r>
            <a:br>
              <a:rPr dirty="0"/>
            </a:br>
            <a:br>
              <a:rPr dirty="0"/>
            </a:b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171" y="252867"/>
            <a:ext cx="10842172" cy="563562"/>
          </a:xfrm>
        </p:spPr>
        <p:txBody>
          <a:bodyPr>
            <a:normAutofit fontScale="90000"/>
          </a:bodyPr>
          <a:lstStyle/>
          <a:p>
            <a:pPr algn="ctr"/>
            <a:r>
              <a:rPr dirty="0"/>
              <a:t>Whole Foods</a:t>
            </a:r>
          </a:p>
        </p:txBody>
      </p:sp>
      <p:sp>
        <p:nvSpPr>
          <p:cNvPr id="3" name="Rectangle 2"/>
          <p:cNvSpPr/>
          <p:nvPr/>
        </p:nvSpPr>
        <p:spPr>
          <a:xfrm>
            <a:off x="555171" y="816429"/>
            <a:ext cx="10842172" cy="5638800"/>
          </a:xfrm>
          <a:prstGeom prst="rect">
            <a:avLst/>
          </a:prstGeom>
          <a:solidFill>
            <a:srgbClr val="E6FAE6"/>
          </a:solidFill>
          <a:ln>
            <a:solidFill>
              <a:srgbClr val="00663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4" name="TextBox 3"/>
          <p:cNvSpPr txBox="1"/>
          <p:nvPr/>
        </p:nvSpPr>
        <p:spPr>
          <a:xfrm>
            <a:off x="664028" y="960441"/>
            <a:ext cx="10515602" cy="5355312"/>
          </a:xfrm>
          <a:prstGeom prst="rect">
            <a:avLst/>
          </a:prstGeom>
          <a:noFill/>
        </p:spPr>
        <p:txBody>
          <a:bodyPr wrap="square">
            <a:spAutoFit/>
          </a:bodyPr>
          <a:lstStyle/>
          <a:p>
            <a:endParaRPr dirty="0"/>
          </a:p>
          <a:p>
            <a:r>
              <a:rPr dirty="0"/>
              <a:t>🍎 </a:t>
            </a:r>
            <a:r>
              <a:rPr b="1" dirty="0"/>
              <a:t>Whole Foods </a:t>
            </a:r>
            <a:r>
              <a:rPr dirty="0"/>
              <a:t>- Foods in their natural state, or very close to it with little or no processing.</a:t>
            </a:r>
            <a:br>
              <a:rPr dirty="0"/>
            </a:br>
            <a:br>
              <a:rPr dirty="0"/>
            </a:br>
            <a:r>
              <a:rPr dirty="0"/>
              <a:t>• All raw, steamed, roasted vegetables, fresh or frozen fruit with no added sugar, whole grains such as brown rice, quinoa, steel/rolled oats in full form not milled into flour with other additives, all beans and peas dried or canned if no added salt/preservatives, all raw or dry roasted nuts &amp; seeds no added oil or salt, all protein cooked without processed sauces - eggs, fresh unseasoned chicken or turkey, fresh fish, grass fed beef, plain milk (dairy or unsweetened plant-based), fresh herbs, mushrooms.</a:t>
            </a:r>
            <a:br>
              <a:rPr dirty="0"/>
            </a:br>
            <a:br>
              <a:rPr dirty="0"/>
            </a:br>
            <a:r>
              <a:rPr dirty="0"/>
              <a:t>• One ingredient foods, minimally packaged, no added salt, sugar, fat or preservatives.</a:t>
            </a:r>
            <a:br>
              <a:rPr dirty="0"/>
            </a:br>
            <a:br>
              <a:rPr dirty="0"/>
            </a:br>
            <a:r>
              <a:rPr dirty="0"/>
              <a:t>• Adults get 25–35% of calories from whole/minimally processed food (CDC, 2023).</a:t>
            </a:r>
            <a:br>
              <a:rPr dirty="0"/>
            </a:br>
            <a:br>
              <a:rPr dirty="0"/>
            </a:br>
            <a:r>
              <a:rPr dirty="0"/>
              <a:t>Whole Food Meal Examples:</a:t>
            </a:r>
            <a:br>
              <a:rPr dirty="0"/>
            </a:br>
            <a:r>
              <a:rPr dirty="0"/>
              <a:t>✅ Grilled salmon, quinoa, and steamed broccoli with olive oil</a:t>
            </a:r>
            <a:br>
              <a:rPr dirty="0"/>
            </a:br>
            <a:r>
              <a:rPr dirty="0"/>
              <a:t>✅ Oatmeal with chia seeds, berries, and almonds</a:t>
            </a:r>
            <a:br>
              <a:rPr dirty="0"/>
            </a:br>
            <a:r>
              <a:rPr dirty="0"/>
              <a:t>✅ Chicken stir-fry with mixed vegetables and brown rice</a:t>
            </a:r>
            <a:br>
              <a:rPr dirty="0"/>
            </a:br>
            <a:r>
              <a:rPr dirty="0"/>
              <a:t>✅ Tacos with grilled chicken, avocado, salsa, and black beans</a:t>
            </a:r>
            <a:br>
              <a:rPr dirty="0"/>
            </a:b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9" y="274639"/>
            <a:ext cx="10548257" cy="824819"/>
          </a:xfrm>
        </p:spPr>
        <p:txBody>
          <a:bodyPr>
            <a:noAutofit/>
          </a:bodyPr>
          <a:lstStyle/>
          <a:p>
            <a:r>
              <a:rPr sz="2800" dirty="0"/>
              <a:t>Comparison: Balanced Whole Food Meals to Processed Meals (Part 1)</a:t>
            </a:r>
          </a:p>
        </p:txBody>
      </p:sp>
      <p:graphicFrame>
        <p:nvGraphicFramePr>
          <p:cNvPr id="3" name="Table 2"/>
          <p:cNvGraphicFramePr>
            <a:graphicFrameLocks noGrp="1"/>
          </p:cNvGraphicFramePr>
          <p:nvPr>
            <p:extLst>
              <p:ext uri="{D42A27DB-BD31-4B8C-83A1-F6EECF244321}">
                <p14:modId xmlns:p14="http://schemas.microsoft.com/office/powerpoint/2010/main" val="3493921461"/>
              </p:ext>
            </p:extLst>
          </p:nvPr>
        </p:nvGraphicFramePr>
        <p:xfrm>
          <a:off x="664029" y="1210810"/>
          <a:ext cx="10548257" cy="5096714"/>
        </p:xfrm>
        <a:graphic>
          <a:graphicData uri="http://schemas.openxmlformats.org/drawingml/2006/table">
            <a:tbl>
              <a:tblPr firstRow="1" bandRow="1">
                <a:tableStyleId>{5C22544A-7EE6-4342-B048-85BDC9FD1C3A}</a:tableStyleId>
              </a:tblPr>
              <a:tblGrid>
                <a:gridCol w="2417309">
                  <a:extLst>
                    <a:ext uri="{9D8B030D-6E8A-4147-A177-3AD203B41FA5}">
                      <a16:colId xmlns:a16="http://schemas.microsoft.com/office/drawing/2014/main" val="20000"/>
                    </a:ext>
                  </a:extLst>
                </a:gridCol>
                <a:gridCol w="4065474">
                  <a:extLst>
                    <a:ext uri="{9D8B030D-6E8A-4147-A177-3AD203B41FA5}">
                      <a16:colId xmlns:a16="http://schemas.microsoft.com/office/drawing/2014/main" val="20001"/>
                    </a:ext>
                  </a:extLst>
                </a:gridCol>
                <a:gridCol w="4065474">
                  <a:extLst>
                    <a:ext uri="{9D8B030D-6E8A-4147-A177-3AD203B41FA5}">
                      <a16:colId xmlns:a16="http://schemas.microsoft.com/office/drawing/2014/main" val="20002"/>
                    </a:ext>
                  </a:extLst>
                </a:gridCol>
              </a:tblGrid>
              <a:tr h="619103">
                <a:tc>
                  <a:txBody>
                    <a:bodyPr/>
                    <a:lstStyle/>
                    <a:p>
                      <a:r>
                        <a:rPr sz="2000" b="1" dirty="0">
                          <a:solidFill>
                            <a:srgbClr val="FFFFFF"/>
                          </a:solidFill>
                          <a:latin typeface="Calibri"/>
                        </a:rPr>
                        <a:t>Feature</a:t>
                      </a:r>
                    </a:p>
                  </a:txBody>
                  <a:tcPr>
                    <a:solidFill>
                      <a:srgbClr val="006633"/>
                    </a:solidFill>
                  </a:tcPr>
                </a:tc>
                <a:tc>
                  <a:txBody>
                    <a:bodyPr/>
                    <a:lstStyle/>
                    <a:p>
                      <a:r>
                        <a:rPr sz="2000" b="1" dirty="0">
                          <a:solidFill>
                            <a:srgbClr val="FFFFFF"/>
                          </a:solidFill>
                          <a:latin typeface="Calibri"/>
                        </a:rPr>
                        <a:t>Balanced Whole-Food Meals</a:t>
                      </a:r>
                    </a:p>
                  </a:txBody>
                  <a:tcPr>
                    <a:solidFill>
                      <a:srgbClr val="006633"/>
                    </a:solidFill>
                  </a:tcPr>
                </a:tc>
                <a:tc>
                  <a:txBody>
                    <a:bodyPr/>
                    <a:lstStyle/>
                    <a:p>
                      <a:r>
                        <a:rPr sz="2000" b="1" dirty="0">
                          <a:solidFill>
                            <a:srgbClr val="FFFFFF"/>
                          </a:solidFill>
                          <a:latin typeface="Calibri"/>
                        </a:rPr>
                        <a:t>Average Processed Meals</a:t>
                      </a:r>
                    </a:p>
                  </a:txBody>
                  <a:tcPr>
                    <a:solidFill>
                      <a:srgbClr val="006633"/>
                    </a:solidFill>
                  </a:tcPr>
                </a:tc>
                <a:extLst>
                  <a:ext uri="{0D108BD9-81ED-4DB2-BD59-A6C34878D82A}">
                    <a16:rowId xmlns:a16="http://schemas.microsoft.com/office/drawing/2014/main" val="10000"/>
                  </a:ext>
                </a:extLst>
              </a:tr>
              <a:tr h="1447984">
                <a:tc>
                  <a:txBody>
                    <a:bodyPr/>
                    <a:lstStyle/>
                    <a:p>
                      <a:r>
                        <a:rPr sz="1700" dirty="0">
                          <a:solidFill>
                            <a:srgbClr val="003300"/>
                          </a:solidFill>
                          <a:latin typeface="+mj-lt"/>
                        </a:rPr>
                        <a:t>Nutrient Density</a:t>
                      </a:r>
                    </a:p>
                  </a:txBody>
                  <a:tcPr>
                    <a:solidFill>
                      <a:srgbClr val="FFFFFF"/>
                    </a:solidFill>
                  </a:tcPr>
                </a:tc>
                <a:tc>
                  <a:txBody>
                    <a:bodyPr/>
                    <a:lstStyle/>
                    <a:p>
                      <a:r>
                        <a:rPr sz="1700" dirty="0">
                          <a:solidFill>
                            <a:srgbClr val="003300"/>
                          </a:solidFill>
                          <a:latin typeface="+mj-lt"/>
                        </a:rPr>
                        <a:t>Contain thousands of phytonutrients beyond vitamins &amp; minerals that ↓ inflammation, </a:t>
                      </a:r>
                      <a:endParaRPr lang="en-US" sz="1700" dirty="0">
                        <a:solidFill>
                          <a:srgbClr val="003300"/>
                        </a:solidFill>
                        <a:latin typeface="+mj-lt"/>
                      </a:endParaRPr>
                    </a:p>
                    <a:p>
                      <a:r>
                        <a:rPr sz="1700" dirty="0">
                          <a:solidFill>
                            <a:srgbClr val="003300"/>
                          </a:solidFill>
                          <a:latin typeface="+mj-lt"/>
                        </a:rPr>
                        <a:t>↑ detox, prevent disease </a:t>
                      </a:r>
                      <a:endParaRPr lang="en-US" sz="1700" dirty="0">
                        <a:solidFill>
                          <a:srgbClr val="003300"/>
                        </a:solidFill>
                        <a:latin typeface="+mj-lt"/>
                      </a:endParaRPr>
                    </a:p>
                    <a:p>
                      <a:r>
                        <a:rPr sz="1700" dirty="0">
                          <a:solidFill>
                            <a:srgbClr val="003300"/>
                          </a:solidFill>
                          <a:latin typeface="+mj-lt"/>
                        </a:rPr>
                        <a:t>(apple &gt;10,000 phytonutrients)</a:t>
                      </a:r>
                    </a:p>
                  </a:txBody>
                  <a:tcPr>
                    <a:solidFill>
                      <a:srgbClr val="FFFFFF"/>
                    </a:solidFill>
                  </a:tcPr>
                </a:tc>
                <a:tc>
                  <a:txBody>
                    <a:bodyPr/>
                    <a:lstStyle/>
                    <a:p>
                      <a:r>
                        <a:rPr sz="1700" dirty="0">
                          <a:solidFill>
                            <a:srgbClr val="003300"/>
                          </a:solidFill>
                          <a:latin typeface="+mj-lt"/>
                        </a:rPr>
                        <a:t>Low in nutrients; often high in calories but lacking essential vitamins and minerals</a:t>
                      </a:r>
                    </a:p>
                  </a:txBody>
                  <a:tcPr>
                    <a:solidFill>
                      <a:srgbClr val="FFFFFF"/>
                    </a:solidFill>
                  </a:tcPr>
                </a:tc>
                <a:extLst>
                  <a:ext uri="{0D108BD9-81ED-4DB2-BD59-A6C34878D82A}">
                    <a16:rowId xmlns:a16="http://schemas.microsoft.com/office/drawing/2014/main" val="10001"/>
                  </a:ext>
                </a:extLst>
              </a:tr>
              <a:tr h="906979">
                <a:tc>
                  <a:txBody>
                    <a:bodyPr/>
                    <a:lstStyle/>
                    <a:p>
                      <a:r>
                        <a:rPr sz="1700" dirty="0">
                          <a:solidFill>
                            <a:srgbClr val="003300"/>
                          </a:solidFill>
                          <a:latin typeface="+mj-lt"/>
                        </a:rPr>
                        <a:t>Energy Levels</a:t>
                      </a:r>
                    </a:p>
                  </a:txBody>
                  <a:tcPr>
                    <a:solidFill>
                      <a:srgbClr val="E6FAE6"/>
                    </a:solidFill>
                  </a:tcPr>
                </a:tc>
                <a:tc>
                  <a:txBody>
                    <a:bodyPr/>
                    <a:lstStyle/>
                    <a:p>
                      <a:r>
                        <a:rPr sz="1700" dirty="0">
                          <a:solidFill>
                            <a:srgbClr val="003300"/>
                          </a:solidFill>
                          <a:latin typeface="+mj-lt"/>
                        </a:rPr>
                        <a:t>Steady, sustained energy from protein, fiber from plant foods &amp; healthy fats</a:t>
                      </a:r>
                    </a:p>
                  </a:txBody>
                  <a:tcPr>
                    <a:solidFill>
                      <a:srgbClr val="E6FAE6"/>
                    </a:solidFill>
                  </a:tcPr>
                </a:tc>
                <a:tc>
                  <a:txBody>
                    <a:bodyPr/>
                    <a:lstStyle/>
                    <a:p>
                      <a:r>
                        <a:rPr sz="1700" dirty="0">
                          <a:solidFill>
                            <a:srgbClr val="003300"/>
                          </a:solidFill>
                          <a:latin typeface="+mj-lt"/>
                        </a:rPr>
                        <a:t>Rapid energy spikes and crashes due to refined sugars and low fiber</a:t>
                      </a:r>
                    </a:p>
                  </a:txBody>
                  <a:tcPr>
                    <a:solidFill>
                      <a:srgbClr val="E6FAE6"/>
                    </a:solidFill>
                  </a:tcPr>
                </a:tc>
                <a:extLst>
                  <a:ext uri="{0D108BD9-81ED-4DB2-BD59-A6C34878D82A}">
                    <a16:rowId xmlns:a16="http://schemas.microsoft.com/office/drawing/2014/main" val="10002"/>
                  </a:ext>
                </a:extLst>
              </a:tr>
              <a:tr h="674664">
                <a:tc>
                  <a:txBody>
                    <a:bodyPr/>
                    <a:lstStyle/>
                    <a:p>
                      <a:r>
                        <a:rPr sz="1700" dirty="0">
                          <a:solidFill>
                            <a:srgbClr val="003300"/>
                          </a:solidFill>
                          <a:latin typeface="+mj-lt"/>
                        </a:rPr>
                        <a:t>Blood Sugar Control</a:t>
                      </a:r>
                    </a:p>
                  </a:txBody>
                  <a:tcPr>
                    <a:solidFill>
                      <a:srgbClr val="FFFFFF"/>
                    </a:solidFill>
                  </a:tcPr>
                </a:tc>
                <a:tc>
                  <a:txBody>
                    <a:bodyPr/>
                    <a:lstStyle/>
                    <a:p>
                      <a:r>
                        <a:rPr sz="1700" dirty="0">
                          <a:solidFill>
                            <a:srgbClr val="003300"/>
                          </a:solidFill>
                          <a:latin typeface="+mj-lt"/>
                        </a:rPr>
                        <a:t>Stable glucose response and reduced risk of insulin resistance</a:t>
                      </a:r>
                    </a:p>
                  </a:txBody>
                  <a:tcPr>
                    <a:solidFill>
                      <a:srgbClr val="FFFFFF"/>
                    </a:solidFill>
                  </a:tcPr>
                </a:tc>
                <a:tc>
                  <a:txBody>
                    <a:bodyPr/>
                    <a:lstStyle/>
                    <a:p>
                      <a:r>
                        <a:rPr sz="1700" dirty="0">
                          <a:solidFill>
                            <a:srgbClr val="003300"/>
                          </a:solidFill>
                          <a:latin typeface="+mj-lt"/>
                        </a:rPr>
                        <a:t>Frequent spikes in blood sugar leading to fatigue and cravings</a:t>
                      </a:r>
                    </a:p>
                  </a:txBody>
                  <a:tcPr>
                    <a:solidFill>
                      <a:srgbClr val="FFFFFF"/>
                    </a:solidFill>
                  </a:tcPr>
                </a:tc>
                <a:extLst>
                  <a:ext uri="{0D108BD9-81ED-4DB2-BD59-A6C34878D82A}">
                    <a16:rowId xmlns:a16="http://schemas.microsoft.com/office/drawing/2014/main" val="10003"/>
                  </a:ext>
                </a:extLst>
              </a:tr>
              <a:tr h="1447984">
                <a:tc>
                  <a:txBody>
                    <a:bodyPr/>
                    <a:lstStyle/>
                    <a:p>
                      <a:r>
                        <a:rPr sz="1700" dirty="0">
                          <a:solidFill>
                            <a:srgbClr val="003300"/>
                          </a:solidFill>
                          <a:latin typeface="+mj-lt"/>
                        </a:rPr>
                        <a:t>Heart Health</a:t>
                      </a:r>
                    </a:p>
                  </a:txBody>
                  <a:tcPr>
                    <a:solidFill>
                      <a:srgbClr val="E6FAE6"/>
                    </a:solidFill>
                  </a:tcPr>
                </a:tc>
                <a:tc>
                  <a:txBody>
                    <a:bodyPr/>
                    <a:lstStyle/>
                    <a:p>
                      <a:r>
                        <a:rPr sz="1700" dirty="0">
                          <a:solidFill>
                            <a:srgbClr val="003300"/>
                          </a:solidFill>
                          <a:latin typeface="+mj-lt"/>
                        </a:rPr>
                        <a:t>Supports healthy cholesterol and blood pressure; rich in omega-3s and antioxidants. Home meals </a:t>
                      </a:r>
                      <a:endParaRPr lang="en-US" sz="1700" dirty="0">
                        <a:solidFill>
                          <a:srgbClr val="003300"/>
                        </a:solidFill>
                        <a:latin typeface="+mj-lt"/>
                      </a:endParaRPr>
                    </a:p>
                    <a:p>
                      <a:r>
                        <a:rPr sz="1700" dirty="0">
                          <a:solidFill>
                            <a:srgbClr val="003300"/>
                          </a:solidFill>
                          <a:latin typeface="+mj-lt"/>
                        </a:rPr>
                        <a:t>50–80% lower in sodium than restaurant &amp; boxed meals</a:t>
                      </a:r>
                    </a:p>
                  </a:txBody>
                  <a:tcPr>
                    <a:solidFill>
                      <a:srgbClr val="E6FAE6"/>
                    </a:solidFill>
                  </a:tcPr>
                </a:tc>
                <a:tc>
                  <a:txBody>
                    <a:bodyPr/>
                    <a:lstStyle/>
                    <a:p>
                      <a:r>
                        <a:rPr sz="1700" dirty="0">
                          <a:solidFill>
                            <a:srgbClr val="003300"/>
                          </a:solidFill>
                          <a:latin typeface="+mj-lt"/>
                        </a:rPr>
                        <a:t>High in sodium, trans fats, and refined oils, increasing risk of heart disease</a:t>
                      </a:r>
                    </a:p>
                  </a:txBody>
                  <a:tcPr>
                    <a:solidFill>
                      <a:srgbClr val="E6FAE6"/>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56" y="154896"/>
            <a:ext cx="10776856" cy="922791"/>
          </a:xfrm>
        </p:spPr>
        <p:txBody>
          <a:bodyPr>
            <a:normAutofit/>
          </a:bodyPr>
          <a:lstStyle/>
          <a:p>
            <a:pPr algn="ctr"/>
            <a:r>
              <a:rPr sz="2800" dirty="0"/>
              <a:t>Comparison: Balanced Whole Food Meals to Processed Meals (Part 2)</a:t>
            </a:r>
          </a:p>
        </p:txBody>
      </p:sp>
      <p:graphicFrame>
        <p:nvGraphicFramePr>
          <p:cNvPr id="3" name="Table 2"/>
          <p:cNvGraphicFramePr>
            <a:graphicFrameLocks noGrp="1"/>
          </p:cNvGraphicFramePr>
          <p:nvPr>
            <p:extLst>
              <p:ext uri="{D42A27DB-BD31-4B8C-83A1-F6EECF244321}">
                <p14:modId xmlns:p14="http://schemas.microsoft.com/office/powerpoint/2010/main" val="1754931266"/>
              </p:ext>
            </p:extLst>
          </p:nvPr>
        </p:nvGraphicFramePr>
        <p:xfrm>
          <a:off x="642256" y="1058407"/>
          <a:ext cx="10776857" cy="5250782"/>
        </p:xfrm>
        <a:graphic>
          <a:graphicData uri="http://schemas.openxmlformats.org/drawingml/2006/table">
            <a:tbl>
              <a:tblPr firstRow="1" bandRow="1">
                <a:tableStyleId>{5C22544A-7EE6-4342-B048-85BDC9FD1C3A}</a:tableStyleId>
              </a:tblPr>
              <a:tblGrid>
                <a:gridCol w="2469697">
                  <a:extLst>
                    <a:ext uri="{9D8B030D-6E8A-4147-A177-3AD203B41FA5}">
                      <a16:colId xmlns:a16="http://schemas.microsoft.com/office/drawing/2014/main" val="20000"/>
                    </a:ext>
                  </a:extLst>
                </a:gridCol>
                <a:gridCol w="4153580">
                  <a:extLst>
                    <a:ext uri="{9D8B030D-6E8A-4147-A177-3AD203B41FA5}">
                      <a16:colId xmlns:a16="http://schemas.microsoft.com/office/drawing/2014/main" val="20001"/>
                    </a:ext>
                  </a:extLst>
                </a:gridCol>
                <a:gridCol w="4153580">
                  <a:extLst>
                    <a:ext uri="{9D8B030D-6E8A-4147-A177-3AD203B41FA5}">
                      <a16:colId xmlns:a16="http://schemas.microsoft.com/office/drawing/2014/main" val="20002"/>
                    </a:ext>
                  </a:extLst>
                </a:gridCol>
              </a:tblGrid>
              <a:tr h="486061">
                <a:tc>
                  <a:txBody>
                    <a:bodyPr/>
                    <a:lstStyle/>
                    <a:p>
                      <a:r>
                        <a:rPr sz="1400" b="1" dirty="0">
                          <a:solidFill>
                            <a:srgbClr val="FFFFFF"/>
                          </a:solidFill>
                          <a:latin typeface="Calibri"/>
                        </a:rPr>
                        <a:t>Feature</a:t>
                      </a:r>
                    </a:p>
                  </a:txBody>
                  <a:tcPr>
                    <a:solidFill>
                      <a:srgbClr val="006633"/>
                    </a:solidFill>
                  </a:tcPr>
                </a:tc>
                <a:tc>
                  <a:txBody>
                    <a:bodyPr/>
                    <a:lstStyle/>
                    <a:p>
                      <a:r>
                        <a:rPr sz="1400" b="1" dirty="0">
                          <a:solidFill>
                            <a:srgbClr val="FFFFFF"/>
                          </a:solidFill>
                          <a:latin typeface="Calibri"/>
                        </a:rPr>
                        <a:t>Balanced Whole-Food Meals</a:t>
                      </a:r>
                    </a:p>
                  </a:txBody>
                  <a:tcPr>
                    <a:solidFill>
                      <a:srgbClr val="006633"/>
                    </a:solidFill>
                  </a:tcPr>
                </a:tc>
                <a:tc>
                  <a:txBody>
                    <a:bodyPr/>
                    <a:lstStyle/>
                    <a:p>
                      <a:r>
                        <a:rPr sz="1400" b="1" dirty="0">
                          <a:solidFill>
                            <a:srgbClr val="FFFFFF"/>
                          </a:solidFill>
                          <a:latin typeface="Calibri"/>
                        </a:rPr>
                        <a:t>Average Processed Meals</a:t>
                      </a:r>
                    </a:p>
                  </a:txBody>
                  <a:tcPr>
                    <a:solidFill>
                      <a:srgbClr val="006633"/>
                    </a:solidFill>
                  </a:tcPr>
                </a:tc>
                <a:extLst>
                  <a:ext uri="{0D108BD9-81ED-4DB2-BD59-A6C34878D82A}">
                    <a16:rowId xmlns:a16="http://schemas.microsoft.com/office/drawing/2014/main" val="10000"/>
                  </a:ext>
                </a:extLst>
              </a:tr>
              <a:tr h="1231459">
                <a:tc>
                  <a:txBody>
                    <a:bodyPr/>
                    <a:lstStyle/>
                    <a:p>
                      <a:r>
                        <a:rPr sz="1700" dirty="0">
                          <a:solidFill>
                            <a:srgbClr val="003300"/>
                          </a:solidFill>
                          <a:latin typeface="Calibri"/>
                        </a:rPr>
                        <a:t>Digestion</a:t>
                      </a:r>
                    </a:p>
                  </a:txBody>
                  <a:tcPr>
                    <a:solidFill>
                      <a:srgbClr val="FFFFFF"/>
                    </a:solidFill>
                  </a:tcPr>
                </a:tc>
                <a:tc>
                  <a:txBody>
                    <a:bodyPr/>
                    <a:lstStyle/>
                    <a:p>
                      <a:r>
                        <a:rPr sz="1700" dirty="0">
                          <a:solidFill>
                            <a:srgbClr val="003300"/>
                          </a:solidFill>
                          <a:latin typeface="Calibri"/>
                        </a:rPr>
                        <a:t>High fiber ↑ gut health, regularity, removal of excess toxins, hormones &amp; cholesterol. </a:t>
                      </a:r>
                    </a:p>
                  </a:txBody>
                  <a:tcPr>
                    <a:solidFill>
                      <a:srgbClr val="FFFFFF"/>
                    </a:solidFill>
                  </a:tcPr>
                </a:tc>
                <a:tc>
                  <a:txBody>
                    <a:bodyPr/>
                    <a:lstStyle/>
                    <a:p>
                      <a:r>
                        <a:rPr sz="1700" dirty="0">
                          <a:solidFill>
                            <a:srgbClr val="003300"/>
                          </a:solidFill>
                          <a:latin typeface="Calibri"/>
                        </a:rPr>
                        <a:t>Low fiber causes sluggish digestion and gut imbalance. Research shows people get ≤4.8 g fiber w/ processed food</a:t>
                      </a:r>
                    </a:p>
                  </a:txBody>
                  <a:tcPr>
                    <a:solidFill>
                      <a:srgbClr val="FFFFFF"/>
                    </a:solidFill>
                  </a:tcPr>
                </a:tc>
                <a:extLst>
                  <a:ext uri="{0D108BD9-81ED-4DB2-BD59-A6C34878D82A}">
                    <a16:rowId xmlns:a16="http://schemas.microsoft.com/office/drawing/2014/main" val="10001"/>
                  </a:ext>
                </a:extLst>
              </a:tr>
              <a:tr h="567071">
                <a:tc>
                  <a:txBody>
                    <a:bodyPr/>
                    <a:lstStyle/>
                    <a:p>
                      <a:r>
                        <a:rPr sz="1700" dirty="0">
                          <a:solidFill>
                            <a:srgbClr val="003300"/>
                          </a:solidFill>
                          <a:latin typeface="Calibri"/>
                        </a:rPr>
                        <a:t>Inflammation</a:t>
                      </a:r>
                    </a:p>
                  </a:txBody>
                  <a:tcPr>
                    <a:solidFill>
                      <a:srgbClr val="E6FAE6"/>
                    </a:solidFill>
                  </a:tcPr>
                </a:tc>
                <a:tc>
                  <a:txBody>
                    <a:bodyPr/>
                    <a:lstStyle/>
                    <a:p>
                      <a:r>
                        <a:rPr sz="1700" dirty="0">
                          <a:solidFill>
                            <a:srgbClr val="003300"/>
                          </a:solidFill>
                          <a:latin typeface="Calibri"/>
                        </a:rPr>
                        <a:t>Naturally anti-inflammatory from whole plant compounds</a:t>
                      </a:r>
                    </a:p>
                  </a:txBody>
                  <a:tcPr>
                    <a:solidFill>
                      <a:srgbClr val="E6FAE6"/>
                    </a:solidFill>
                  </a:tcPr>
                </a:tc>
                <a:tc>
                  <a:txBody>
                    <a:bodyPr/>
                    <a:lstStyle/>
                    <a:p>
                      <a:r>
                        <a:rPr sz="1700" dirty="0">
                          <a:solidFill>
                            <a:srgbClr val="003300"/>
                          </a:solidFill>
                          <a:latin typeface="Calibri"/>
                        </a:rPr>
                        <a:t>Pro-inflammatory additives, refined oils, and sugars</a:t>
                      </a:r>
                    </a:p>
                  </a:txBody>
                  <a:tcPr>
                    <a:solidFill>
                      <a:srgbClr val="E6FAE6"/>
                    </a:solidFill>
                  </a:tcPr>
                </a:tc>
                <a:extLst>
                  <a:ext uri="{0D108BD9-81ED-4DB2-BD59-A6C34878D82A}">
                    <a16:rowId xmlns:a16="http://schemas.microsoft.com/office/drawing/2014/main" val="10002"/>
                  </a:ext>
                </a:extLst>
              </a:tr>
              <a:tr h="771354">
                <a:tc>
                  <a:txBody>
                    <a:bodyPr/>
                    <a:lstStyle/>
                    <a:p>
                      <a:r>
                        <a:rPr sz="1700" dirty="0">
                          <a:solidFill>
                            <a:srgbClr val="003300"/>
                          </a:solidFill>
                          <a:latin typeface="Calibri"/>
                        </a:rPr>
                        <a:t>Weight Management</a:t>
                      </a:r>
                    </a:p>
                  </a:txBody>
                  <a:tcPr>
                    <a:solidFill>
                      <a:srgbClr val="FFFFFF"/>
                    </a:solidFill>
                  </a:tcPr>
                </a:tc>
                <a:tc>
                  <a:txBody>
                    <a:bodyPr/>
                    <a:lstStyle/>
                    <a:p>
                      <a:r>
                        <a:rPr sz="1700" dirty="0">
                          <a:solidFill>
                            <a:srgbClr val="003300"/>
                          </a:solidFill>
                          <a:latin typeface="Calibri"/>
                        </a:rPr>
                        <a:t>Encourages healthy metabolism and satiety; easier to maintain ideal weight</a:t>
                      </a:r>
                    </a:p>
                  </a:txBody>
                  <a:tcPr>
                    <a:solidFill>
                      <a:srgbClr val="FFFFFF"/>
                    </a:solidFill>
                  </a:tcPr>
                </a:tc>
                <a:tc>
                  <a:txBody>
                    <a:bodyPr/>
                    <a:lstStyle/>
                    <a:p>
                      <a:r>
                        <a:rPr sz="1700" dirty="0">
                          <a:solidFill>
                            <a:srgbClr val="003300"/>
                          </a:solidFill>
                          <a:latin typeface="Calibri"/>
                        </a:rPr>
                        <a:t>↑ cravings looking for nutrients</a:t>
                      </a:r>
                    </a:p>
                  </a:txBody>
                  <a:tcPr>
                    <a:solidFill>
                      <a:srgbClr val="FFFFFF"/>
                    </a:solidFill>
                  </a:tcPr>
                </a:tc>
                <a:extLst>
                  <a:ext uri="{0D108BD9-81ED-4DB2-BD59-A6C34878D82A}">
                    <a16:rowId xmlns:a16="http://schemas.microsoft.com/office/drawing/2014/main" val="10003"/>
                  </a:ext>
                </a:extLst>
              </a:tr>
              <a:tr h="567071">
                <a:tc>
                  <a:txBody>
                    <a:bodyPr/>
                    <a:lstStyle/>
                    <a:p>
                      <a:r>
                        <a:rPr sz="1700" dirty="0">
                          <a:solidFill>
                            <a:srgbClr val="003300"/>
                          </a:solidFill>
                          <a:latin typeface="Calibri"/>
                        </a:rPr>
                        <a:t>Mood &amp; Mental Clarity</a:t>
                      </a:r>
                    </a:p>
                  </a:txBody>
                  <a:tcPr>
                    <a:solidFill>
                      <a:srgbClr val="E6FAE6"/>
                    </a:solidFill>
                  </a:tcPr>
                </a:tc>
                <a:tc>
                  <a:txBody>
                    <a:bodyPr/>
                    <a:lstStyle/>
                    <a:p>
                      <a:r>
                        <a:rPr sz="1700" dirty="0">
                          <a:solidFill>
                            <a:srgbClr val="003300"/>
                          </a:solidFill>
                          <a:latin typeface="Calibri"/>
                        </a:rPr>
                        <a:t>Stabilized mood, improved focus, and fewer energy dips</a:t>
                      </a:r>
                    </a:p>
                  </a:txBody>
                  <a:tcPr>
                    <a:solidFill>
                      <a:srgbClr val="E6FAE6"/>
                    </a:solidFill>
                  </a:tcPr>
                </a:tc>
                <a:tc>
                  <a:txBody>
                    <a:bodyPr/>
                    <a:lstStyle/>
                    <a:p>
                      <a:r>
                        <a:rPr sz="1700" dirty="0">
                          <a:solidFill>
                            <a:srgbClr val="003300"/>
                          </a:solidFill>
                          <a:latin typeface="Calibri"/>
                        </a:rPr>
                        <a:t>Linked to anxiety, brain fog, and irritability</a:t>
                      </a:r>
                    </a:p>
                  </a:txBody>
                  <a:tcPr>
                    <a:solidFill>
                      <a:srgbClr val="E6FAE6"/>
                    </a:solidFill>
                  </a:tcPr>
                </a:tc>
                <a:extLst>
                  <a:ext uri="{0D108BD9-81ED-4DB2-BD59-A6C34878D82A}">
                    <a16:rowId xmlns:a16="http://schemas.microsoft.com/office/drawing/2014/main" val="10004"/>
                  </a:ext>
                </a:extLst>
              </a:tr>
              <a:tr h="1001407">
                <a:tc>
                  <a:txBody>
                    <a:bodyPr/>
                    <a:lstStyle/>
                    <a:p>
                      <a:r>
                        <a:rPr sz="1700" dirty="0">
                          <a:solidFill>
                            <a:srgbClr val="003300"/>
                          </a:solidFill>
                          <a:latin typeface="Calibri"/>
                        </a:rPr>
                        <a:t>Longevity</a:t>
                      </a:r>
                    </a:p>
                  </a:txBody>
                  <a:tcPr>
                    <a:solidFill>
                      <a:srgbClr val="FFFFFF"/>
                    </a:solidFill>
                  </a:tcPr>
                </a:tc>
                <a:tc>
                  <a:txBody>
                    <a:bodyPr/>
                    <a:lstStyle/>
                    <a:p>
                      <a:r>
                        <a:rPr sz="1700" dirty="0">
                          <a:solidFill>
                            <a:srgbClr val="003300"/>
                          </a:solidFill>
                          <a:latin typeface="Calibri"/>
                        </a:rPr>
                        <a:t>Associated with lower rates of chronic disease and longer lifespan. Reduces risk of heart disease, stroke &amp; T2D 50–80%</a:t>
                      </a:r>
                    </a:p>
                  </a:txBody>
                  <a:tcPr>
                    <a:solidFill>
                      <a:srgbClr val="FFFFFF"/>
                    </a:solidFill>
                  </a:tcPr>
                </a:tc>
                <a:tc>
                  <a:txBody>
                    <a:bodyPr/>
                    <a:lstStyle/>
                    <a:p>
                      <a:r>
                        <a:rPr sz="1700" dirty="0">
                          <a:solidFill>
                            <a:srgbClr val="003300"/>
                          </a:solidFill>
                          <a:latin typeface="Calibri"/>
                        </a:rPr>
                        <a:t>Higher risk of obesity, diabetes, heart disease, and early aging</a:t>
                      </a:r>
                    </a:p>
                  </a:txBody>
                  <a:tcPr>
                    <a:solidFill>
                      <a:srgbClr val="FFFFFF"/>
                    </a:solidFill>
                  </a:tcPr>
                </a:tc>
                <a:extLst>
                  <a:ext uri="{0D108BD9-81ED-4DB2-BD59-A6C34878D82A}">
                    <a16:rowId xmlns:a16="http://schemas.microsoft.com/office/drawing/2014/main" val="10005"/>
                  </a:ext>
                </a:extLst>
              </a:tr>
              <a:tr h="541301">
                <a:tc>
                  <a:txBody>
                    <a:bodyPr/>
                    <a:lstStyle/>
                    <a:p>
                      <a:r>
                        <a:rPr sz="1700" dirty="0">
                          <a:solidFill>
                            <a:srgbClr val="003300"/>
                          </a:solidFill>
                          <a:latin typeface="Calibri"/>
                        </a:rPr>
                        <a:t>Overall Feeling</a:t>
                      </a:r>
                    </a:p>
                  </a:txBody>
                  <a:tcPr>
                    <a:solidFill>
                      <a:srgbClr val="E6FAE6"/>
                    </a:solidFill>
                  </a:tcPr>
                </a:tc>
                <a:tc>
                  <a:txBody>
                    <a:bodyPr/>
                    <a:lstStyle/>
                    <a:p>
                      <a:r>
                        <a:rPr sz="1700" dirty="0">
                          <a:solidFill>
                            <a:srgbClr val="003300"/>
                          </a:solidFill>
                          <a:latin typeface="Calibri"/>
                        </a:rPr>
                        <a:t>Feels nourished, energized, and balanced</a:t>
                      </a:r>
                    </a:p>
                  </a:txBody>
                  <a:tcPr>
                    <a:solidFill>
                      <a:srgbClr val="E6FAE6"/>
                    </a:solidFill>
                  </a:tcPr>
                </a:tc>
                <a:tc>
                  <a:txBody>
                    <a:bodyPr/>
                    <a:lstStyle/>
                    <a:p>
                      <a:r>
                        <a:rPr sz="1700" dirty="0">
                          <a:solidFill>
                            <a:srgbClr val="003300"/>
                          </a:solidFill>
                          <a:latin typeface="Calibri"/>
                        </a:rPr>
                        <a:t>Feels bloated, fatigued, and sluggish</a:t>
                      </a:r>
                    </a:p>
                  </a:txBody>
                  <a:tcPr>
                    <a:solidFill>
                      <a:srgbClr val="E6FAE6"/>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514" y="274638"/>
            <a:ext cx="10134600" cy="1143000"/>
          </a:xfrm>
        </p:spPr>
        <p:txBody>
          <a:bodyPr>
            <a:normAutofit/>
          </a:bodyPr>
          <a:lstStyle/>
          <a:p>
            <a:pPr algn="ctr"/>
            <a:r>
              <a:rPr sz="3200" dirty="0"/>
              <a:t>Food Chemical &amp; Quality Comparison (Part 1)</a:t>
            </a:r>
          </a:p>
        </p:txBody>
      </p:sp>
      <p:graphicFrame>
        <p:nvGraphicFramePr>
          <p:cNvPr id="3" name="Table 2"/>
          <p:cNvGraphicFramePr>
            <a:graphicFrameLocks noGrp="1"/>
          </p:cNvGraphicFramePr>
          <p:nvPr>
            <p:extLst>
              <p:ext uri="{D42A27DB-BD31-4B8C-83A1-F6EECF244321}">
                <p14:modId xmlns:p14="http://schemas.microsoft.com/office/powerpoint/2010/main" val="1914696113"/>
              </p:ext>
            </p:extLst>
          </p:nvPr>
        </p:nvGraphicFramePr>
        <p:xfrm>
          <a:off x="816429" y="1417639"/>
          <a:ext cx="10330541" cy="4776333"/>
        </p:xfrm>
        <a:graphic>
          <a:graphicData uri="http://schemas.openxmlformats.org/drawingml/2006/table">
            <a:tbl>
              <a:tblPr firstRow="1" bandRow="1">
                <a:tableStyleId>{5C22544A-7EE6-4342-B048-85BDC9FD1C3A}</a:tableStyleId>
              </a:tblPr>
              <a:tblGrid>
                <a:gridCol w="2367415">
                  <a:extLst>
                    <a:ext uri="{9D8B030D-6E8A-4147-A177-3AD203B41FA5}">
                      <a16:colId xmlns:a16="http://schemas.microsoft.com/office/drawing/2014/main" val="20000"/>
                    </a:ext>
                  </a:extLst>
                </a:gridCol>
                <a:gridCol w="3981563">
                  <a:extLst>
                    <a:ext uri="{9D8B030D-6E8A-4147-A177-3AD203B41FA5}">
                      <a16:colId xmlns:a16="http://schemas.microsoft.com/office/drawing/2014/main" val="20001"/>
                    </a:ext>
                  </a:extLst>
                </a:gridCol>
                <a:gridCol w="3981563">
                  <a:extLst>
                    <a:ext uri="{9D8B030D-6E8A-4147-A177-3AD203B41FA5}">
                      <a16:colId xmlns:a16="http://schemas.microsoft.com/office/drawing/2014/main" val="20002"/>
                    </a:ext>
                  </a:extLst>
                </a:gridCol>
              </a:tblGrid>
              <a:tr h="890502">
                <a:tc>
                  <a:txBody>
                    <a:bodyPr/>
                    <a:lstStyle/>
                    <a:p>
                      <a:r>
                        <a:rPr sz="2000" b="1" dirty="0">
                          <a:solidFill>
                            <a:srgbClr val="FFFFFF"/>
                          </a:solidFill>
                          <a:latin typeface="Calibri"/>
                        </a:rPr>
                        <a:t>Category</a:t>
                      </a:r>
                    </a:p>
                  </a:txBody>
                  <a:tcPr>
                    <a:solidFill>
                      <a:schemeClr val="accent2"/>
                    </a:solidFill>
                  </a:tcPr>
                </a:tc>
                <a:tc>
                  <a:txBody>
                    <a:bodyPr/>
                    <a:lstStyle/>
                    <a:p>
                      <a:r>
                        <a:rPr sz="2000" b="1" dirty="0">
                          <a:solidFill>
                            <a:srgbClr val="FFFFFF"/>
                          </a:solidFill>
                          <a:latin typeface="Calibri"/>
                        </a:rPr>
                        <a:t>Whole Foods</a:t>
                      </a:r>
                    </a:p>
                  </a:txBody>
                  <a:tcPr>
                    <a:solidFill>
                      <a:schemeClr val="accent2"/>
                    </a:solidFill>
                  </a:tcPr>
                </a:tc>
                <a:tc>
                  <a:txBody>
                    <a:bodyPr/>
                    <a:lstStyle/>
                    <a:p>
                      <a:r>
                        <a:rPr sz="2000" b="1" dirty="0">
                          <a:solidFill>
                            <a:srgbClr val="FFFFFF"/>
                          </a:solidFill>
                          <a:latin typeface="Calibri"/>
                        </a:rPr>
                        <a:t>Average Processed Meals</a:t>
                      </a:r>
                    </a:p>
                  </a:txBody>
                  <a:tcPr>
                    <a:solidFill>
                      <a:schemeClr val="accent2"/>
                    </a:solidFill>
                  </a:tcPr>
                </a:tc>
                <a:extLst>
                  <a:ext uri="{0D108BD9-81ED-4DB2-BD59-A6C34878D82A}">
                    <a16:rowId xmlns:a16="http://schemas.microsoft.com/office/drawing/2014/main" val="10000"/>
                  </a:ext>
                </a:extLst>
              </a:tr>
              <a:tr h="1295277">
                <a:tc>
                  <a:txBody>
                    <a:bodyPr/>
                    <a:lstStyle/>
                    <a:p>
                      <a:r>
                        <a:rPr sz="1700" dirty="0">
                          <a:solidFill>
                            <a:srgbClr val="003300"/>
                          </a:solidFill>
                          <a:latin typeface="Calibri"/>
                        </a:rPr>
                        <a:t>Pesticides</a:t>
                      </a:r>
                    </a:p>
                  </a:txBody>
                  <a:tcPr>
                    <a:solidFill>
                      <a:srgbClr val="FFFFFF"/>
                    </a:solidFill>
                  </a:tcPr>
                </a:tc>
                <a:tc>
                  <a:txBody>
                    <a:bodyPr/>
                    <a:lstStyle/>
                    <a:p>
                      <a:r>
                        <a:rPr sz="1700" dirty="0">
                          <a:solidFill>
                            <a:srgbClr val="003300"/>
                          </a:solidFill>
                          <a:latin typeface="Calibri"/>
                        </a:rPr>
                        <a:t>Usually minimal, especially when organic. Washing and peeling can further reduce residue.</a:t>
                      </a:r>
                    </a:p>
                  </a:txBody>
                  <a:tcPr>
                    <a:solidFill>
                      <a:srgbClr val="FFFFFF"/>
                    </a:solidFill>
                  </a:tcPr>
                </a:tc>
                <a:tc>
                  <a:txBody>
                    <a:bodyPr/>
                    <a:lstStyle/>
                    <a:p>
                      <a:r>
                        <a:rPr sz="1700" dirty="0">
                          <a:solidFill>
                            <a:srgbClr val="003300"/>
                          </a:solidFill>
                          <a:latin typeface="Calibri"/>
                        </a:rPr>
                        <a:t>Often contain ingredients from conventionally farmed crops with higher pesticide exposure.</a:t>
                      </a:r>
                    </a:p>
                  </a:txBody>
                  <a:tcPr>
                    <a:solidFill>
                      <a:srgbClr val="FFFFFF"/>
                    </a:solidFill>
                  </a:tcPr>
                </a:tc>
                <a:extLst>
                  <a:ext uri="{0D108BD9-81ED-4DB2-BD59-A6C34878D82A}">
                    <a16:rowId xmlns:a16="http://schemas.microsoft.com/office/drawing/2014/main" val="10001"/>
                  </a:ext>
                </a:extLst>
              </a:tr>
              <a:tr h="1295277">
                <a:tc>
                  <a:txBody>
                    <a:bodyPr/>
                    <a:lstStyle/>
                    <a:p>
                      <a:r>
                        <a:rPr sz="1700" dirty="0">
                          <a:solidFill>
                            <a:srgbClr val="003300"/>
                          </a:solidFill>
                          <a:latin typeface="Calibri"/>
                        </a:rPr>
                        <a:t>Additives</a:t>
                      </a:r>
                    </a:p>
                  </a:txBody>
                  <a:tcPr>
                    <a:solidFill>
                      <a:schemeClr val="accent2">
                        <a:lumMod val="20000"/>
                        <a:lumOff val="80000"/>
                      </a:schemeClr>
                    </a:solidFill>
                  </a:tcPr>
                </a:tc>
                <a:tc>
                  <a:txBody>
                    <a:bodyPr/>
                    <a:lstStyle/>
                    <a:p>
                      <a:r>
                        <a:rPr sz="1700" dirty="0">
                          <a:solidFill>
                            <a:srgbClr val="003300"/>
                          </a:solidFill>
                          <a:latin typeface="Calibri"/>
                        </a:rPr>
                        <a:t>Rarely used; flavor, color, and texture are natural.</a:t>
                      </a:r>
                    </a:p>
                  </a:txBody>
                  <a:tcPr>
                    <a:solidFill>
                      <a:schemeClr val="accent2">
                        <a:lumMod val="20000"/>
                        <a:lumOff val="80000"/>
                      </a:schemeClr>
                    </a:solidFill>
                  </a:tcPr>
                </a:tc>
                <a:tc>
                  <a:txBody>
                    <a:bodyPr/>
                    <a:lstStyle/>
                    <a:p>
                      <a:r>
                        <a:rPr sz="1700" dirty="0">
                          <a:solidFill>
                            <a:srgbClr val="003300"/>
                          </a:solidFill>
                          <a:latin typeface="Calibri"/>
                        </a:rPr>
                        <a:t>Contain flavor enhancers, emulsifiers, stabilizers, and artificial sweeteners to improve shelf life and taste.</a:t>
                      </a:r>
                    </a:p>
                  </a:txBody>
                  <a:tcPr>
                    <a:solidFill>
                      <a:schemeClr val="accent2">
                        <a:lumMod val="20000"/>
                        <a:lumOff val="80000"/>
                      </a:schemeClr>
                    </a:solidFill>
                  </a:tcPr>
                </a:tc>
                <a:extLst>
                  <a:ext uri="{0D108BD9-81ED-4DB2-BD59-A6C34878D82A}">
                    <a16:rowId xmlns:a16="http://schemas.microsoft.com/office/drawing/2014/main" val="10002"/>
                  </a:ext>
                </a:extLst>
              </a:tr>
              <a:tr h="1295277">
                <a:tc>
                  <a:txBody>
                    <a:bodyPr/>
                    <a:lstStyle/>
                    <a:p>
                      <a:r>
                        <a:rPr sz="1700" dirty="0">
                          <a:solidFill>
                            <a:srgbClr val="003300"/>
                          </a:solidFill>
                          <a:latin typeface="Calibri"/>
                        </a:rPr>
                        <a:t>Preservatives</a:t>
                      </a:r>
                    </a:p>
                  </a:txBody>
                  <a:tcPr>
                    <a:solidFill>
                      <a:srgbClr val="FFFFFF"/>
                    </a:solidFill>
                  </a:tcPr>
                </a:tc>
                <a:tc>
                  <a:txBody>
                    <a:bodyPr/>
                    <a:lstStyle/>
                    <a:p>
                      <a:r>
                        <a:rPr sz="1700" dirty="0">
                          <a:solidFill>
                            <a:srgbClr val="003300"/>
                          </a:solidFill>
                          <a:latin typeface="Calibri"/>
                        </a:rPr>
                        <a:t>Not needed for fresh foods; refrigeration or freezing is used instead.</a:t>
                      </a:r>
                    </a:p>
                  </a:txBody>
                  <a:tcPr>
                    <a:solidFill>
                      <a:srgbClr val="FFFFFF"/>
                    </a:solidFill>
                  </a:tcPr>
                </a:tc>
                <a:tc>
                  <a:txBody>
                    <a:bodyPr/>
                    <a:lstStyle/>
                    <a:p>
                      <a:r>
                        <a:rPr sz="1700" dirty="0">
                          <a:solidFill>
                            <a:srgbClr val="003300"/>
                          </a:solidFill>
                          <a:latin typeface="Calibri"/>
                        </a:rPr>
                        <a:t>Heavy use of preservatives (like sodium nitrite, BHA/BHT) to prevent spoilage and extend storage life.</a:t>
                      </a:r>
                    </a:p>
                  </a:txBody>
                  <a:tcPr>
                    <a:solidFill>
                      <a:srgbClr val="FFFFFF"/>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0857" y="154896"/>
            <a:ext cx="10069286" cy="770391"/>
          </a:xfrm>
        </p:spPr>
        <p:txBody>
          <a:bodyPr>
            <a:normAutofit/>
          </a:bodyPr>
          <a:lstStyle/>
          <a:p>
            <a:pPr algn="ctr"/>
            <a:r>
              <a:rPr sz="3000" dirty="0"/>
              <a:t>Food Chemical &amp; Quality Comparison (Part 2)</a:t>
            </a:r>
          </a:p>
        </p:txBody>
      </p:sp>
      <p:graphicFrame>
        <p:nvGraphicFramePr>
          <p:cNvPr id="3" name="Table 2"/>
          <p:cNvGraphicFramePr>
            <a:graphicFrameLocks noGrp="1"/>
          </p:cNvGraphicFramePr>
          <p:nvPr>
            <p:extLst>
              <p:ext uri="{D42A27DB-BD31-4B8C-83A1-F6EECF244321}">
                <p14:modId xmlns:p14="http://schemas.microsoft.com/office/powerpoint/2010/main" val="52903680"/>
              </p:ext>
            </p:extLst>
          </p:nvPr>
        </p:nvGraphicFramePr>
        <p:xfrm>
          <a:off x="870857" y="925288"/>
          <a:ext cx="10156372" cy="5575344"/>
        </p:xfrm>
        <a:graphic>
          <a:graphicData uri="http://schemas.openxmlformats.org/drawingml/2006/table">
            <a:tbl>
              <a:tblPr firstRow="1" bandRow="1">
                <a:tableStyleId>{5C22544A-7EE6-4342-B048-85BDC9FD1C3A}</a:tableStyleId>
              </a:tblPr>
              <a:tblGrid>
                <a:gridCol w="2327502">
                  <a:extLst>
                    <a:ext uri="{9D8B030D-6E8A-4147-A177-3AD203B41FA5}">
                      <a16:colId xmlns:a16="http://schemas.microsoft.com/office/drawing/2014/main" val="20000"/>
                    </a:ext>
                  </a:extLst>
                </a:gridCol>
                <a:gridCol w="3914435">
                  <a:extLst>
                    <a:ext uri="{9D8B030D-6E8A-4147-A177-3AD203B41FA5}">
                      <a16:colId xmlns:a16="http://schemas.microsoft.com/office/drawing/2014/main" val="20001"/>
                    </a:ext>
                  </a:extLst>
                </a:gridCol>
                <a:gridCol w="3914435">
                  <a:extLst>
                    <a:ext uri="{9D8B030D-6E8A-4147-A177-3AD203B41FA5}">
                      <a16:colId xmlns:a16="http://schemas.microsoft.com/office/drawing/2014/main" val="20002"/>
                    </a:ext>
                  </a:extLst>
                </a:gridCol>
              </a:tblGrid>
              <a:tr h="697283">
                <a:tc>
                  <a:txBody>
                    <a:bodyPr/>
                    <a:lstStyle/>
                    <a:p>
                      <a:r>
                        <a:rPr sz="2000" b="1" dirty="0">
                          <a:solidFill>
                            <a:srgbClr val="FFFFFF"/>
                          </a:solidFill>
                          <a:latin typeface="Calibri"/>
                        </a:rPr>
                        <a:t>Category</a:t>
                      </a:r>
                    </a:p>
                  </a:txBody>
                  <a:tcPr>
                    <a:solidFill>
                      <a:schemeClr val="accent2"/>
                    </a:solidFill>
                  </a:tcPr>
                </a:tc>
                <a:tc>
                  <a:txBody>
                    <a:bodyPr/>
                    <a:lstStyle/>
                    <a:p>
                      <a:r>
                        <a:rPr sz="2000" b="1" dirty="0">
                          <a:solidFill>
                            <a:srgbClr val="FFFFFF"/>
                          </a:solidFill>
                          <a:latin typeface="Calibri"/>
                        </a:rPr>
                        <a:t>Whole Foods</a:t>
                      </a:r>
                    </a:p>
                  </a:txBody>
                  <a:tcPr>
                    <a:solidFill>
                      <a:schemeClr val="accent2"/>
                    </a:solidFill>
                  </a:tcPr>
                </a:tc>
                <a:tc>
                  <a:txBody>
                    <a:bodyPr/>
                    <a:lstStyle/>
                    <a:p>
                      <a:r>
                        <a:rPr sz="2000" b="1" dirty="0">
                          <a:solidFill>
                            <a:srgbClr val="FFFFFF"/>
                          </a:solidFill>
                          <a:latin typeface="Calibri"/>
                        </a:rPr>
                        <a:t>Average Processed Meals</a:t>
                      </a:r>
                    </a:p>
                  </a:txBody>
                  <a:tcPr>
                    <a:solidFill>
                      <a:schemeClr val="accent2"/>
                    </a:solidFill>
                  </a:tcPr>
                </a:tc>
                <a:extLst>
                  <a:ext uri="{0D108BD9-81ED-4DB2-BD59-A6C34878D82A}">
                    <a16:rowId xmlns:a16="http://schemas.microsoft.com/office/drawing/2014/main" val="10000"/>
                  </a:ext>
                </a:extLst>
              </a:tr>
              <a:tr h="855936">
                <a:tc>
                  <a:txBody>
                    <a:bodyPr/>
                    <a:lstStyle/>
                    <a:p>
                      <a:r>
                        <a:rPr sz="1700" dirty="0">
                          <a:solidFill>
                            <a:srgbClr val="003300"/>
                          </a:solidFill>
                          <a:latin typeface="Calibri"/>
                        </a:rPr>
                        <a:t>Artificial Dyes</a:t>
                      </a:r>
                    </a:p>
                  </a:txBody>
                  <a:tcPr>
                    <a:solidFill>
                      <a:srgbClr val="FFFFFF"/>
                    </a:solidFill>
                  </a:tcPr>
                </a:tc>
                <a:tc>
                  <a:txBody>
                    <a:bodyPr/>
                    <a:lstStyle/>
                    <a:p>
                      <a:r>
                        <a:rPr sz="1700" dirty="0">
                          <a:solidFill>
                            <a:srgbClr val="003300"/>
                          </a:solidFill>
                          <a:latin typeface="Calibri"/>
                        </a:rPr>
                        <a:t>Natural color comes from nutrients in fruit &amp; veg</a:t>
                      </a:r>
                    </a:p>
                  </a:txBody>
                  <a:tcPr>
                    <a:solidFill>
                      <a:srgbClr val="FFFFFF"/>
                    </a:solidFill>
                  </a:tcPr>
                </a:tc>
                <a:tc>
                  <a:txBody>
                    <a:bodyPr/>
                    <a:lstStyle/>
                    <a:p>
                      <a:r>
                        <a:rPr sz="1700" dirty="0">
                          <a:solidFill>
                            <a:srgbClr val="003300"/>
                          </a:solidFill>
                          <a:latin typeface="Calibri"/>
                        </a:rPr>
                        <a:t>Commonly include synthetic dyes (e.g., Red 40, Yellow 5) for appearance consistency</a:t>
                      </a:r>
                    </a:p>
                  </a:txBody>
                  <a:tcPr>
                    <a:solidFill>
                      <a:srgbClr val="FFFFFF"/>
                    </a:solidFill>
                  </a:tcPr>
                </a:tc>
                <a:extLst>
                  <a:ext uri="{0D108BD9-81ED-4DB2-BD59-A6C34878D82A}">
                    <a16:rowId xmlns:a16="http://schemas.microsoft.com/office/drawing/2014/main" val="10001"/>
                  </a:ext>
                </a:extLst>
              </a:tr>
              <a:tr h="2132330">
                <a:tc>
                  <a:txBody>
                    <a:bodyPr/>
                    <a:lstStyle/>
                    <a:p>
                      <a:r>
                        <a:rPr sz="1700" dirty="0">
                          <a:solidFill>
                            <a:srgbClr val="003300"/>
                          </a:solidFill>
                          <a:latin typeface="Calibri"/>
                        </a:rPr>
                        <a:t>Sodium &amp; Sugar</a:t>
                      </a:r>
                    </a:p>
                  </a:txBody>
                  <a:tcPr>
                    <a:solidFill>
                      <a:schemeClr val="accent2">
                        <a:lumMod val="20000"/>
                        <a:lumOff val="80000"/>
                      </a:schemeClr>
                    </a:solidFill>
                  </a:tcPr>
                </a:tc>
                <a:tc>
                  <a:txBody>
                    <a:bodyPr/>
                    <a:lstStyle/>
                    <a:p>
                      <a:r>
                        <a:rPr sz="1700" dirty="0">
                          <a:solidFill>
                            <a:srgbClr val="003300"/>
                          </a:solidFill>
                          <a:latin typeface="Calibri"/>
                        </a:rPr>
                        <a:t>Naturally low; flavor enhanced through herbs, spices, and natural ingredients. Home cooked meals (300–500 mg sodium/meal)</a:t>
                      </a:r>
                    </a:p>
                  </a:txBody>
                  <a:tcPr>
                    <a:solidFill>
                      <a:schemeClr val="accent2">
                        <a:lumMod val="20000"/>
                        <a:lumOff val="80000"/>
                      </a:schemeClr>
                    </a:solidFill>
                  </a:tcPr>
                </a:tc>
                <a:tc>
                  <a:txBody>
                    <a:bodyPr/>
                    <a:lstStyle/>
                    <a:p>
                      <a:r>
                        <a:rPr sz="1700" dirty="0">
                          <a:solidFill>
                            <a:srgbClr val="003300"/>
                          </a:solidFill>
                          <a:latin typeface="Calibri"/>
                        </a:rPr>
                        <a:t>High sodium and added sugars for flavor preservation and palatability. Americans are getting 90% of their added sugar intake from processed food (Vanderbilt University). Restaurant/processed meals (1,200–2,500 mg sodium)</a:t>
                      </a:r>
                    </a:p>
                  </a:txBody>
                  <a:tcPr>
                    <a:solidFill>
                      <a:schemeClr val="accent2">
                        <a:lumMod val="20000"/>
                        <a:lumOff val="80000"/>
                      </a:schemeClr>
                    </a:solidFill>
                  </a:tcPr>
                </a:tc>
                <a:extLst>
                  <a:ext uri="{0D108BD9-81ED-4DB2-BD59-A6C34878D82A}">
                    <a16:rowId xmlns:a16="http://schemas.microsoft.com/office/drawing/2014/main" val="10002"/>
                  </a:ext>
                </a:extLst>
              </a:tr>
              <a:tr h="1877051">
                <a:tc>
                  <a:txBody>
                    <a:bodyPr/>
                    <a:lstStyle/>
                    <a:p>
                      <a:r>
                        <a:rPr sz="1700" dirty="0">
                          <a:solidFill>
                            <a:srgbClr val="003300"/>
                          </a:solidFill>
                          <a:latin typeface="Calibri"/>
                        </a:rPr>
                        <a:t>Overall Quality</a:t>
                      </a:r>
                    </a:p>
                  </a:txBody>
                  <a:tcPr>
                    <a:solidFill>
                      <a:srgbClr val="FFFFFF"/>
                    </a:solidFill>
                  </a:tcPr>
                </a:tc>
                <a:tc>
                  <a:txBody>
                    <a:bodyPr/>
                    <a:lstStyle/>
                    <a:p>
                      <a:r>
                        <a:rPr sz="1700" dirty="0">
                          <a:solidFill>
                            <a:srgbClr val="003300"/>
                          </a:solidFill>
                          <a:latin typeface="Calibri"/>
                        </a:rPr>
                        <a:t>Clean, nutrient-rich, and closer to natural form. Meals cooked at home have 25% less saturated fat (Foods, 2019)</a:t>
                      </a:r>
                    </a:p>
                  </a:txBody>
                  <a:tcPr>
                    <a:solidFill>
                      <a:srgbClr val="FFFFFF"/>
                    </a:solidFill>
                  </a:tcPr>
                </a:tc>
                <a:tc>
                  <a:txBody>
                    <a:bodyPr/>
                    <a:lstStyle/>
                    <a:p>
                      <a:r>
                        <a:rPr sz="1700" dirty="0">
                          <a:solidFill>
                            <a:srgbClr val="003300"/>
                          </a:solidFill>
                          <a:latin typeface="Calibri"/>
                        </a:rPr>
                        <a:t>Highly refined, low in nutrients, and often linked to inflammation. People consume 500 calories more/meal (NIH). Reports show Americans are getting 58% of their daily calories from processed food</a:t>
                      </a:r>
                    </a:p>
                  </a:txBody>
                  <a:tcPr>
                    <a:solidFill>
                      <a:srgbClr val="FFFFFF"/>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89DA41-DC0D-14A3-1888-4D0B7EA1A0A0}"/>
              </a:ext>
            </a:extLst>
          </p:cNvPr>
          <p:cNvPicPr>
            <a:picLocks noChangeAspect="1"/>
          </p:cNvPicPr>
          <p:nvPr/>
        </p:nvPicPr>
        <p:blipFill>
          <a:blip r:embed="rId2"/>
          <a:stretch>
            <a:fillRect/>
          </a:stretch>
        </p:blipFill>
        <p:spPr>
          <a:xfrm>
            <a:off x="576944" y="784924"/>
            <a:ext cx="11079640" cy="5158676"/>
          </a:xfrm>
          <a:prstGeom prst="rect">
            <a:avLst/>
          </a:prstGeom>
        </p:spPr>
      </p:pic>
    </p:spTree>
    <p:extLst>
      <p:ext uri="{BB962C8B-B14F-4D97-AF65-F5344CB8AC3E}">
        <p14:creationId xmlns:p14="http://schemas.microsoft.com/office/powerpoint/2010/main" val="6838186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95600" y="609600"/>
            <a:ext cx="6400800" cy="1107996"/>
          </a:xfrm>
          <a:prstGeom prst="rect">
            <a:avLst/>
          </a:prstGeom>
          <a:noFill/>
        </p:spPr>
        <p:txBody>
          <a:bodyPr wrap="square">
            <a:spAutoFit/>
          </a:bodyPr>
          <a:lstStyle/>
          <a:p>
            <a:endParaRPr dirty="0"/>
          </a:p>
          <a:p>
            <a:pPr algn="ctr">
              <a:defRPr sz="4800" b="1">
                <a:solidFill>
                  <a:srgbClr val="000000"/>
                </a:solidFill>
                <a:latin typeface="Calibri"/>
              </a:defRPr>
            </a:pPr>
            <a:r>
              <a:rPr sz="4800" dirty="0"/>
              <a:t>✨ Start Today ✨</a:t>
            </a:r>
          </a:p>
        </p:txBody>
      </p:sp>
      <p:sp>
        <p:nvSpPr>
          <p:cNvPr id="3" name="TextBox 2"/>
          <p:cNvSpPr txBox="1"/>
          <p:nvPr/>
        </p:nvSpPr>
        <p:spPr>
          <a:xfrm>
            <a:off x="2895600" y="1674223"/>
            <a:ext cx="6400800" cy="3098284"/>
          </a:xfrm>
          <a:prstGeom prst="rect">
            <a:avLst/>
          </a:prstGeom>
          <a:noFill/>
        </p:spPr>
        <p:txBody>
          <a:bodyPr wrap="square">
            <a:spAutoFit/>
          </a:bodyPr>
          <a:lstStyle/>
          <a:p>
            <a:endParaRPr dirty="0"/>
          </a:p>
          <a:p>
            <a:pPr algn="ctr">
              <a:spcAft>
                <a:spcPts val="2000"/>
              </a:spcAft>
              <a:defRPr sz="3600" b="1">
                <a:solidFill>
                  <a:srgbClr val="006666"/>
                </a:solidFill>
                <a:latin typeface="Calibri"/>
              </a:defRPr>
            </a:pPr>
            <a:r>
              <a:rPr sz="3600" dirty="0"/>
              <a:t>Start with one meal.</a:t>
            </a:r>
          </a:p>
          <a:p>
            <a:pPr algn="ctr">
              <a:spcAft>
                <a:spcPts val="2000"/>
              </a:spcAft>
              <a:defRPr sz="3600" b="1">
                <a:solidFill>
                  <a:srgbClr val="004C3F"/>
                </a:solidFill>
                <a:latin typeface="Calibri"/>
              </a:defRPr>
            </a:pPr>
            <a:r>
              <a:rPr sz="3600" dirty="0"/>
              <a:t>Just breathe, sip, and nourish.</a:t>
            </a:r>
          </a:p>
          <a:p>
            <a:pPr algn="ctr">
              <a:spcAft>
                <a:spcPts val="2000"/>
              </a:spcAft>
              <a:defRPr sz="3600" b="1">
                <a:solidFill>
                  <a:srgbClr val="CC9900"/>
                </a:solidFill>
                <a:latin typeface="Calibri"/>
              </a:defRPr>
            </a:pPr>
            <a:r>
              <a:rPr sz="3600" dirty="0"/>
              <a:t>🌟 Focus on consistency over perfection!</a:t>
            </a:r>
          </a:p>
        </p:txBody>
      </p:sp>
      <p:sp>
        <p:nvSpPr>
          <p:cNvPr id="4" name="TextBox 3"/>
          <p:cNvSpPr txBox="1"/>
          <p:nvPr/>
        </p:nvSpPr>
        <p:spPr>
          <a:xfrm>
            <a:off x="2895600" y="4591595"/>
            <a:ext cx="6400800" cy="1600438"/>
          </a:xfrm>
          <a:prstGeom prst="rect">
            <a:avLst/>
          </a:prstGeom>
          <a:noFill/>
        </p:spPr>
        <p:txBody>
          <a:bodyPr wrap="square">
            <a:spAutoFit/>
          </a:bodyPr>
          <a:lstStyle/>
          <a:p>
            <a:pPr algn="ctr"/>
            <a:endParaRPr dirty="0"/>
          </a:p>
          <a:p>
            <a:pPr algn="ctr">
              <a:defRPr sz="2000" b="0">
                <a:solidFill>
                  <a:srgbClr val="003300"/>
                </a:solidFill>
                <a:latin typeface="Calibri"/>
              </a:defRPr>
            </a:pPr>
            <a:r>
              <a:rPr sz="2000" dirty="0"/>
              <a:t>Thank YOU! </a:t>
            </a:r>
            <a:br>
              <a:rPr sz="2000" dirty="0"/>
            </a:br>
            <a:r>
              <a:rPr sz="2000" dirty="0"/>
              <a:t>Paula Ruiz, MS, RD, LDN</a:t>
            </a:r>
            <a:br>
              <a:rPr sz="2000" dirty="0"/>
            </a:br>
            <a:r>
              <a:rPr sz="2000" dirty="0"/>
              <a:t>Alive &amp; Well, LLC</a:t>
            </a:r>
            <a:br>
              <a:rPr sz="2000" dirty="0"/>
            </a:br>
            <a:r>
              <a:rPr sz="2000" dirty="0"/>
              <a:t>www.feelaliveandwell.com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474</TotalTime>
  <Words>2170</Words>
  <Application>Microsoft Office PowerPoint</Application>
  <PresentationFormat>Widescreen</PresentationFormat>
  <Paragraphs>233</Paragraphs>
  <Slides>22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Aptos</vt:lpstr>
      <vt:lpstr>Aptos Display</vt:lpstr>
      <vt:lpstr>Arial</vt:lpstr>
      <vt:lpstr>Calibri</vt:lpstr>
      <vt:lpstr>Helvetica</vt:lpstr>
      <vt:lpstr>Segoe UI Emoji</vt:lpstr>
      <vt:lpstr>Times New Roman</vt:lpstr>
      <vt:lpstr>TimesNewRomanPS-BoldMT</vt:lpstr>
      <vt:lpstr>Office Theme</vt:lpstr>
      <vt:lpstr>PowerPoint Presentation</vt:lpstr>
      <vt:lpstr>PowerPoint Presentation</vt:lpstr>
      <vt:lpstr>PowerPoint Presentation</vt:lpstr>
      <vt:lpstr>Deep Breathing = Quick Nervous System Reset  </vt:lpstr>
      <vt:lpstr>Digestion When Stressed vs. Calm (Part 1)</vt:lpstr>
      <vt:lpstr>Digestion When Stressed vs. Calm (Part 2)</vt:lpstr>
      <vt:lpstr>PowerPoint Presentation</vt:lpstr>
      <vt:lpstr>PowerPoint Presentation</vt:lpstr>
      <vt:lpstr>Hydration Matters More as We Age (Part 1)</vt:lpstr>
      <vt:lpstr>Hydration Matters More as We Age (Part 2)</vt:lpstr>
      <vt:lpstr>Hydration Matters More as We Age (Part 3)</vt:lpstr>
      <vt:lpstr>PowerPoint Presentation</vt:lpstr>
      <vt:lpstr>PowerPoint Presentation</vt:lpstr>
      <vt:lpstr>                        Habit #3: Eat Balanced, Whole Foods Meals</vt:lpstr>
      <vt:lpstr>What’s On Your Plate</vt:lpstr>
      <vt:lpstr>Whole Foods</vt:lpstr>
      <vt:lpstr>Comparison: Balanced Whole Food Meals to Processed Meals (Part 1)</vt:lpstr>
      <vt:lpstr>Comparison: Balanced Whole Food Meals to Processed Meals (Part 2)</vt:lpstr>
      <vt:lpstr>Food Chemical &amp; Quality Comparison (Part 1)</vt:lpstr>
      <vt:lpstr>Food Chemical &amp; Quality Comparison (Part 2)</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Kerry Ruiz</dc:creator>
  <cp:lastModifiedBy>paula feelaliveandwell.com</cp:lastModifiedBy>
  <cp:revision>32</cp:revision>
  <dcterms:created xsi:type="dcterms:W3CDTF">2025-10-07T03:21:08Z</dcterms:created>
  <dcterms:modified xsi:type="dcterms:W3CDTF">2025-10-07T11:18:53Z</dcterms:modified>
</cp:coreProperties>
</file>